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1.svg" ContentType="image/svg+xml"/>
  <Override PartName="/ppt/media/image3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8288000" cy="10287000"/>
  <p:notesSz cx="6858000" cy="9144000"/>
  <p:embeddedFontLst>
    <p:embeddedFont>
      <p:font typeface="Faustina" panose="00000500000000000000"/>
      <p:regular r:id="rId26"/>
    </p:embeddedFont>
    <p:embeddedFont>
      <p:font typeface="Asap Bold" panose="020F0804030202060203"/>
      <p:bold r:id="rId27"/>
    </p:embeddedFont>
    <p:embeddedFont>
      <p:font typeface="Asap" panose="020F0504030202060203"/>
      <p:regular r:id="rId28"/>
    </p:embeddedFont>
    <p:embeddedFont>
      <p:font typeface="Faustina Bold" panose="00000800000000000000"/>
      <p:bold r:id="rId29"/>
    </p:embeddedFont>
    <p:embeddedFont>
      <p:font typeface="Calibri" panose="020F050202020403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sv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3" Type="http://schemas.openxmlformats.org/officeDocument/2006/relationships/image" Target="../media/image3.sv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 Id="rId3" Type="http://schemas.openxmlformats.org/officeDocument/2006/relationships/image" Target="../media/image1.png"/><Relationship Id="rId2" Type="http://schemas.openxmlformats.org/officeDocument/2006/relationships/image" Target="../media/image3.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9" Type="http://schemas.openxmlformats.org/officeDocument/2006/relationships/image" Target="../media/image29.svg"/><Relationship Id="rId8" Type="http://schemas.openxmlformats.org/officeDocument/2006/relationships/image" Target="../media/image28.png"/><Relationship Id="rId7" Type="http://schemas.openxmlformats.org/officeDocument/2006/relationships/image" Target="../media/image27.svg"/><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3" Type="http://schemas.openxmlformats.org/officeDocument/2006/relationships/image" Target="../media/image23.svg"/><Relationship Id="rId2" Type="http://schemas.openxmlformats.org/officeDocument/2006/relationships/image" Target="../media/image22.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openxmlformats.org/officeDocument/2006/relationships/image" Target="../media/image23.sv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D4117"/>
        </a:solidFill>
        <a:effectLst/>
      </p:bgPr>
    </p:bg>
    <p:spTree>
      <p:nvGrpSpPr>
        <p:cNvPr id="1" name=""/>
        <p:cNvGrpSpPr/>
        <p:nvPr/>
      </p:nvGrpSpPr>
      <p:grpSpPr>
        <a:xfrm>
          <a:off x="0" y="0"/>
          <a:ext cx="0" cy="0"/>
          <a:chOff x="0" y="0"/>
          <a:chExt cx="0" cy="0"/>
        </a:xfrm>
      </p:grpSpPr>
      <p:sp>
        <p:nvSpPr>
          <p:cNvPr id="2" name="Freeform 2"/>
          <p:cNvSpPr/>
          <p:nvPr/>
        </p:nvSpPr>
        <p:spPr>
          <a:xfrm rot="-5400000">
            <a:off x="3819396" y="-4298081"/>
            <a:ext cx="10586512" cy="18883162"/>
          </a:xfrm>
          <a:custGeom>
            <a:avLst/>
            <a:gdLst/>
            <a:ahLst/>
            <a:cxnLst/>
            <a:rect l="l" t="t" r="r" b="b"/>
            <a:pathLst>
              <a:path w="10586512" h="18883162">
                <a:moveTo>
                  <a:pt x="0" y="0"/>
                </a:moveTo>
                <a:lnTo>
                  <a:pt x="10586512" y="0"/>
                </a:lnTo>
                <a:lnTo>
                  <a:pt x="10586512" y="18883162"/>
                </a:lnTo>
                <a:lnTo>
                  <a:pt x="0" y="18883162"/>
                </a:lnTo>
                <a:lnTo>
                  <a:pt x="0" y="0"/>
                </a:lnTo>
                <a:close/>
              </a:path>
            </a:pathLst>
          </a:custGeom>
          <a:blipFill>
            <a:blip r:embed="rId1">
              <a:alphaModFix amt="50000"/>
            </a:blip>
            <a:stretch>
              <a:fillRect l="-166" r="-166"/>
            </a:stretch>
          </a:blipFill>
        </p:spPr>
      </p:sp>
      <p:sp>
        <p:nvSpPr>
          <p:cNvPr id="3" name="Freeform 3"/>
          <p:cNvSpPr/>
          <p:nvPr/>
        </p:nvSpPr>
        <p:spPr>
          <a:xfrm rot="3206063">
            <a:off x="6722257" y="-2721102"/>
            <a:ext cx="18541443" cy="17521663"/>
          </a:xfrm>
          <a:custGeom>
            <a:avLst/>
            <a:gdLst/>
            <a:ahLst/>
            <a:cxnLst/>
            <a:rect l="l" t="t" r="r" b="b"/>
            <a:pathLst>
              <a:path w="18541443" h="17521663">
                <a:moveTo>
                  <a:pt x="0" y="0"/>
                </a:moveTo>
                <a:lnTo>
                  <a:pt x="18541443" y="0"/>
                </a:lnTo>
                <a:lnTo>
                  <a:pt x="18541443" y="17521663"/>
                </a:lnTo>
                <a:lnTo>
                  <a:pt x="0" y="175216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057132" y="657018"/>
            <a:ext cx="2483310" cy="2256708"/>
          </a:xfrm>
          <a:custGeom>
            <a:avLst/>
            <a:gdLst/>
            <a:ahLst/>
            <a:cxnLst/>
            <a:rect l="l" t="t" r="r" b="b"/>
            <a:pathLst>
              <a:path w="2483310" h="2256708">
                <a:moveTo>
                  <a:pt x="0" y="0"/>
                </a:moveTo>
                <a:lnTo>
                  <a:pt x="2483310" y="0"/>
                </a:lnTo>
                <a:lnTo>
                  <a:pt x="2483310" y="2256707"/>
                </a:lnTo>
                <a:lnTo>
                  <a:pt x="0" y="2256707"/>
                </a:lnTo>
                <a:lnTo>
                  <a:pt x="0" y="0"/>
                </a:lnTo>
                <a:close/>
              </a:path>
            </a:pathLst>
          </a:custGeom>
          <a:blipFill>
            <a:blip r:embed="rId4"/>
            <a:stretch>
              <a:fillRect/>
            </a:stretch>
          </a:blipFill>
        </p:spPr>
      </p:sp>
      <p:sp>
        <p:nvSpPr>
          <p:cNvPr id="5" name="Freeform 5"/>
          <p:cNvSpPr/>
          <p:nvPr/>
        </p:nvSpPr>
        <p:spPr>
          <a:xfrm>
            <a:off x="14571310" y="1992109"/>
            <a:ext cx="2843338" cy="2843338"/>
          </a:xfrm>
          <a:custGeom>
            <a:avLst/>
            <a:gdLst/>
            <a:ahLst/>
            <a:cxnLst/>
            <a:rect l="l" t="t" r="r" b="b"/>
            <a:pathLst>
              <a:path w="2843338" h="2843338">
                <a:moveTo>
                  <a:pt x="0" y="0"/>
                </a:moveTo>
                <a:lnTo>
                  <a:pt x="2843338" y="0"/>
                </a:lnTo>
                <a:lnTo>
                  <a:pt x="2843338" y="2843338"/>
                </a:lnTo>
                <a:lnTo>
                  <a:pt x="0" y="2843338"/>
                </a:lnTo>
                <a:lnTo>
                  <a:pt x="0" y="0"/>
                </a:lnTo>
                <a:close/>
              </a:path>
            </a:pathLst>
          </a:custGeom>
          <a:blipFill>
            <a:blip r:embed="rId5"/>
            <a:stretch>
              <a:fillRect/>
            </a:stretch>
          </a:blipFill>
        </p:spPr>
      </p:sp>
      <p:sp>
        <p:nvSpPr>
          <p:cNvPr id="6" name="Freeform 6"/>
          <p:cNvSpPr/>
          <p:nvPr/>
        </p:nvSpPr>
        <p:spPr>
          <a:xfrm>
            <a:off x="10739744" y="3532507"/>
            <a:ext cx="2426725" cy="2605880"/>
          </a:xfrm>
          <a:custGeom>
            <a:avLst/>
            <a:gdLst/>
            <a:ahLst/>
            <a:cxnLst/>
            <a:rect l="l" t="t" r="r" b="b"/>
            <a:pathLst>
              <a:path w="2426725" h="2605880">
                <a:moveTo>
                  <a:pt x="0" y="0"/>
                </a:moveTo>
                <a:lnTo>
                  <a:pt x="2426726" y="0"/>
                </a:lnTo>
                <a:lnTo>
                  <a:pt x="2426726" y="2605880"/>
                </a:lnTo>
                <a:lnTo>
                  <a:pt x="0" y="2605880"/>
                </a:lnTo>
                <a:lnTo>
                  <a:pt x="0" y="0"/>
                </a:lnTo>
                <a:close/>
              </a:path>
            </a:pathLst>
          </a:custGeom>
          <a:blipFill>
            <a:blip r:embed="rId6"/>
            <a:stretch>
              <a:fillRect/>
            </a:stretch>
          </a:blipFill>
        </p:spPr>
      </p:sp>
      <p:sp>
        <p:nvSpPr>
          <p:cNvPr id="7" name="Freeform 7"/>
          <p:cNvSpPr/>
          <p:nvPr/>
        </p:nvSpPr>
        <p:spPr>
          <a:xfrm rot="-1309810">
            <a:off x="15044305" y="5669679"/>
            <a:ext cx="2204554" cy="2969096"/>
          </a:xfrm>
          <a:custGeom>
            <a:avLst/>
            <a:gdLst/>
            <a:ahLst/>
            <a:cxnLst/>
            <a:rect l="l" t="t" r="r" b="b"/>
            <a:pathLst>
              <a:path w="2204554" h="2969096">
                <a:moveTo>
                  <a:pt x="0" y="0"/>
                </a:moveTo>
                <a:lnTo>
                  <a:pt x="2204553" y="0"/>
                </a:lnTo>
                <a:lnTo>
                  <a:pt x="2204553" y="2969096"/>
                </a:lnTo>
                <a:lnTo>
                  <a:pt x="0" y="2969096"/>
                </a:lnTo>
                <a:lnTo>
                  <a:pt x="0" y="0"/>
                </a:lnTo>
                <a:close/>
              </a:path>
            </a:pathLst>
          </a:custGeom>
          <a:blipFill>
            <a:blip r:embed="rId7"/>
            <a:stretch>
              <a:fillRect/>
            </a:stretch>
          </a:blipFill>
        </p:spPr>
      </p:sp>
      <p:sp>
        <p:nvSpPr>
          <p:cNvPr id="8" name="Freeform 8"/>
          <p:cNvSpPr/>
          <p:nvPr/>
        </p:nvSpPr>
        <p:spPr>
          <a:xfrm rot="1220242">
            <a:off x="11121541" y="5733223"/>
            <a:ext cx="2906088" cy="4428325"/>
          </a:xfrm>
          <a:custGeom>
            <a:avLst/>
            <a:gdLst/>
            <a:ahLst/>
            <a:cxnLst/>
            <a:rect l="l" t="t" r="r" b="b"/>
            <a:pathLst>
              <a:path w="2906088" h="4428325">
                <a:moveTo>
                  <a:pt x="0" y="0"/>
                </a:moveTo>
                <a:lnTo>
                  <a:pt x="2906088" y="0"/>
                </a:lnTo>
                <a:lnTo>
                  <a:pt x="2906088" y="4428325"/>
                </a:lnTo>
                <a:lnTo>
                  <a:pt x="0" y="4428325"/>
                </a:lnTo>
                <a:lnTo>
                  <a:pt x="0" y="0"/>
                </a:lnTo>
                <a:close/>
              </a:path>
            </a:pathLst>
          </a:custGeom>
          <a:blipFill>
            <a:blip r:embed="rId8"/>
            <a:stretch>
              <a:fillRect/>
            </a:stretch>
          </a:blipFill>
        </p:spPr>
      </p:sp>
      <p:sp>
        <p:nvSpPr>
          <p:cNvPr id="9" name="TextBox 9"/>
          <p:cNvSpPr txBox="1"/>
          <p:nvPr/>
        </p:nvSpPr>
        <p:spPr>
          <a:xfrm>
            <a:off x="1687097" y="2444734"/>
            <a:ext cx="4091289" cy="7228091"/>
          </a:xfrm>
          <a:prstGeom prst="rect">
            <a:avLst/>
          </a:prstGeom>
        </p:spPr>
        <p:txBody>
          <a:bodyPr lIns="0" tIns="0" rIns="0" bIns="0" rtlCol="0" anchor="t">
            <a:spAutoFit/>
          </a:bodyPr>
          <a:lstStyle/>
          <a:p>
            <a:pPr algn="ctr">
              <a:lnSpc>
                <a:spcPts val="9470"/>
              </a:lnSpc>
            </a:pPr>
            <a:r>
              <a:rPr lang="en-US" sz="8235" spc="-247">
                <a:solidFill>
                  <a:srgbClr val="FFF8ED"/>
                </a:solidFill>
                <a:latin typeface="Faustina" panose="00000500000000000000"/>
                <a:ea typeface="Faustina" panose="00000500000000000000"/>
                <a:cs typeface="Faustina" panose="00000500000000000000"/>
                <a:sym typeface="Faustina" panose="00000500000000000000"/>
              </a:rPr>
              <a:t>Xây dựng Website Tiệm Bánh Và Cafe</a:t>
            </a:r>
            <a:endParaRPr lang="en-US" sz="8235" spc="-247">
              <a:solidFill>
                <a:srgbClr val="FFF8ED"/>
              </a:solidFill>
              <a:latin typeface="Faustina" panose="00000500000000000000"/>
              <a:ea typeface="Faustina" panose="00000500000000000000"/>
              <a:cs typeface="Faustina" panose="00000500000000000000"/>
              <a:sym typeface="Faustina" panose="00000500000000000000"/>
            </a:endParaRPr>
          </a:p>
          <a:p>
            <a:pPr algn="ctr">
              <a:lnSpc>
                <a:spcPts val="9470"/>
              </a:lnSpc>
            </a:pPr>
          </a:p>
        </p:txBody>
      </p:sp>
      <p:sp>
        <p:nvSpPr>
          <p:cNvPr id="10" name="TextBox 10"/>
          <p:cNvSpPr txBox="1"/>
          <p:nvPr/>
        </p:nvSpPr>
        <p:spPr>
          <a:xfrm>
            <a:off x="1594829" y="1351861"/>
            <a:ext cx="4275826" cy="771771"/>
          </a:xfrm>
          <a:prstGeom prst="rect">
            <a:avLst/>
          </a:prstGeom>
        </p:spPr>
        <p:txBody>
          <a:bodyPr lIns="0" tIns="0" rIns="0" bIns="0" rtlCol="0" anchor="t">
            <a:spAutoFit/>
          </a:bodyPr>
          <a:lstStyle/>
          <a:p>
            <a:pPr algn="ctr">
              <a:lnSpc>
                <a:spcPts val="6285"/>
              </a:lnSpc>
            </a:pPr>
            <a:r>
              <a:rPr lang="en-US" sz="4490" b="1">
                <a:solidFill>
                  <a:srgbClr val="FFF8ED"/>
                </a:solidFill>
                <a:latin typeface="Asap Bold" panose="020F0804030202060203"/>
                <a:ea typeface="Asap Bold" panose="020F0804030202060203"/>
                <a:cs typeface="Asap Bold" panose="020F0804030202060203"/>
                <a:sym typeface="Asap Bold" panose="020F0804030202060203"/>
              </a:rPr>
              <a:t>Lập Trình Web</a:t>
            </a:r>
            <a:endParaRPr lang="en-US" sz="4490" b="1">
              <a:solidFill>
                <a:srgbClr val="FFF8ED"/>
              </a:solidFill>
              <a:latin typeface="Asap Bold" panose="020F0804030202060203"/>
              <a:ea typeface="Asap Bold" panose="020F0804030202060203"/>
              <a:cs typeface="Asap Bold" panose="020F0804030202060203"/>
              <a:sym typeface="Asap Bold" panose="020F080403020206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D4117"/>
        </a:solidFill>
        <a:effectLst/>
      </p:bgPr>
    </p:bg>
    <p:spTree>
      <p:nvGrpSpPr>
        <p:cNvPr id="1" name=""/>
        <p:cNvGrpSpPr/>
        <p:nvPr/>
      </p:nvGrpSpPr>
      <p:grpSpPr>
        <a:xfrm>
          <a:off x="0" y="0"/>
          <a:ext cx="0" cy="0"/>
          <a:chOff x="0" y="0"/>
          <a:chExt cx="0" cy="0"/>
        </a:xfrm>
      </p:grpSpPr>
      <p:sp>
        <p:nvSpPr>
          <p:cNvPr id="2" name="Freeform 2"/>
          <p:cNvSpPr/>
          <p:nvPr/>
        </p:nvSpPr>
        <p:spPr>
          <a:xfrm rot="-5400000">
            <a:off x="3819396" y="-4298081"/>
            <a:ext cx="10586512" cy="18883162"/>
          </a:xfrm>
          <a:custGeom>
            <a:avLst/>
            <a:gdLst/>
            <a:ahLst/>
            <a:cxnLst/>
            <a:rect l="l" t="t" r="r" b="b"/>
            <a:pathLst>
              <a:path w="10586512" h="18883162">
                <a:moveTo>
                  <a:pt x="0" y="0"/>
                </a:moveTo>
                <a:lnTo>
                  <a:pt x="10586512" y="0"/>
                </a:lnTo>
                <a:lnTo>
                  <a:pt x="10586512" y="18883162"/>
                </a:lnTo>
                <a:lnTo>
                  <a:pt x="0" y="18883162"/>
                </a:lnTo>
                <a:lnTo>
                  <a:pt x="0" y="0"/>
                </a:lnTo>
                <a:close/>
              </a:path>
            </a:pathLst>
          </a:custGeom>
          <a:blipFill>
            <a:blip r:embed="rId1">
              <a:alphaModFix amt="50000"/>
            </a:blip>
            <a:stretch>
              <a:fillRect l="-166" r="-166"/>
            </a:stretch>
          </a:blipFill>
        </p:spPr>
      </p:sp>
      <p:sp>
        <p:nvSpPr>
          <p:cNvPr id="3" name="Freeform 3"/>
          <p:cNvSpPr/>
          <p:nvPr/>
        </p:nvSpPr>
        <p:spPr>
          <a:xfrm rot="3206063">
            <a:off x="6591568" y="-2758442"/>
            <a:ext cx="18541443" cy="17521663"/>
          </a:xfrm>
          <a:custGeom>
            <a:avLst/>
            <a:gdLst/>
            <a:ahLst/>
            <a:cxnLst/>
            <a:rect l="l" t="t" r="r" b="b"/>
            <a:pathLst>
              <a:path w="18541443" h="17521663">
                <a:moveTo>
                  <a:pt x="0" y="0"/>
                </a:moveTo>
                <a:lnTo>
                  <a:pt x="18541443" y="0"/>
                </a:lnTo>
                <a:lnTo>
                  <a:pt x="18541443" y="17521663"/>
                </a:lnTo>
                <a:lnTo>
                  <a:pt x="0" y="175216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270813">
            <a:off x="14607365" y="3140951"/>
            <a:ext cx="2509849" cy="3400042"/>
          </a:xfrm>
          <a:custGeom>
            <a:avLst/>
            <a:gdLst/>
            <a:ahLst/>
            <a:cxnLst/>
            <a:rect l="l" t="t" r="r" b="b"/>
            <a:pathLst>
              <a:path w="2509849" h="3400042">
                <a:moveTo>
                  <a:pt x="0" y="0"/>
                </a:moveTo>
                <a:lnTo>
                  <a:pt x="2509849" y="0"/>
                </a:lnTo>
                <a:lnTo>
                  <a:pt x="2509849" y="3400041"/>
                </a:lnTo>
                <a:lnTo>
                  <a:pt x="0" y="3400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18673">
            <a:off x="10637433" y="1184084"/>
            <a:ext cx="2678282" cy="3236595"/>
          </a:xfrm>
          <a:custGeom>
            <a:avLst/>
            <a:gdLst/>
            <a:ahLst/>
            <a:cxnLst/>
            <a:rect l="l" t="t" r="r" b="b"/>
            <a:pathLst>
              <a:path w="2678282" h="3236595">
                <a:moveTo>
                  <a:pt x="0" y="0"/>
                </a:moveTo>
                <a:lnTo>
                  <a:pt x="2678282" y="0"/>
                </a:lnTo>
                <a:lnTo>
                  <a:pt x="2678282" y="3236595"/>
                </a:lnTo>
                <a:lnTo>
                  <a:pt x="0" y="3236595"/>
                </a:lnTo>
                <a:lnTo>
                  <a:pt x="0" y="0"/>
                </a:lnTo>
                <a:close/>
              </a:path>
            </a:pathLst>
          </a:custGeom>
          <a:blipFill>
            <a:blip r:embed="rId6"/>
            <a:stretch>
              <a:fillRect/>
            </a:stretch>
          </a:blipFill>
        </p:spPr>
      </p:sp>
      <p:sp>
        <p:nvSpPr>
          <p:cNvPr id="6" name="Freeform 6"/>
          <p:cNvSpPr/>
          <p:nvPr/>
        </p:nvSpPr>
        <p:spPr>
          <a:xfrm rot="1512894">
            <a:off x="10055219" y="5974061"/>
            <a:ext cx="2647254" cy="3131160"/>
          </a:xfrm>
          <a:custGeom>
            <a:avLst/>
            <a:gdLst/>
            <a:ahLst/>
            <a:cxnLst/>
            <a:rect l="l" t="t" r="r" b="b"/>
            <a:pathLst>
              <a:path w="2647254" h="3131160">
                <a:moveTo>
                  <a:pt x="0" y="0"/>
                </a:moveTo>
                <a:lnTo>
                  <a:pt x="2647254" y="0"/>
                </a:lnTo>
                <a:lnTo>
                  <a:pt x="2647254" y="3131160"/>
                </a:lnTo>
                <a:lnTo>
                  <a:pt x="0" y="31311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298709">
            <a:off x="14044740" y="6870586"/>
            <a:ext cx="2111677" cy="2110800"/>
          </a:xfrm>
          <a:custGeom>
            <a:avLst/>
            <a:gdLst/>
            <a:ahLst/>
            <a:cxnLst/>
            <a:rect l="l" t="t" r="r" b="b"/>
            <a:pathLst>
              <a:path w="2111677" h="2110800">
                <a:moveTo>
                  <a:pt x="0" y="0"/>
                </a:moveTo>
                <a:lnTo>
                  <a:pt x="2111677" y="0"/>
                </a:lnTo>
                <a:lnTo>
                  <a:pt x="2111677" y="2110800"/>
                </a:lnTo>
                <a:lnTo>
                  <a:pt x="0" y="2110800"/>
                </a:lnTo>
                <a:lnTo>
                  <a:pt x="0" y="0"/>
                </a:lnTo>
                <a:close/>
              </a:path>
            </a:pathLst>
          </a:custGeom>
          <a:blipFill>
            <a:blip r:embed="rId9"/>
            <a:stretch>
              <a:fillRect l="-805" t="-234" b="-234"/>
            </a:stretch>
          </a:blipFill>
        </p:spPr>
      </p:sp>
      <p:sp>
        <p:nvSpPr>
          <p:cNvPr id="8" name="TextBox 8"/>
          <p:cNvSpPr txBox="1"/>
          <p:nvPr/>
        </p:nvSpPr>
        <p:spPr>
          <a:xfrm>
            <a:off x="0" y="1113463"/>
            <a:ext cx="7866905" cy="4445888"/>
          </a:xfrm>
          <a:prstGeom prst="rect">
            <a:avLst/>
          </a:prstGeom>
        </p:spPr>
        <p:txBody>
          <a:bodyPr lIns="0" tIns="0" rIns="0" bIns="0" rtlCol="0" anchor="t">
            <a:spAutoFit/>
          </a:bodyPr>
          <a:lstStyle/>
          <a:p>
            <a:pPr algn="ctr">
              <a:lnSpc>
                <a:spcPts val="11660"/>
              </a:lnSpc>
            </a:pPr>
            <a:r>
              <a:rPr lang="en-US" sz="10140" b="1" spc="-304">
                <a:solidFill>
                  <a:srgbClr val="FFF8ED"/>
                </a:solidFill>
                <a:latin typeface="Faustina Bold" panose="00000800000000000000"/>
                <a:ea typeface="Faustina Bold" panose="00000800000000000000"/>
                <a:cs typeface="Faustina Bold" panose="00000800000000000000"/>
                <a:sym typeface="Faustina Bold" panose="00000800000000000000"/>
              </a:rPr>
              <a:t>II. THIẾT KẾ WEBSITE</a:t>
            </a:r>
            <a:endParaRPr lang="en-US" sz="10140" b="1" spc="-304">
              <a:solidFill>
                <a:srgbClr val="FFF8ED"/>
              </a:solidFill>
              <a:latin typeface="Faustina Bold" panose="00000800000000000000"/>
              <a:ea typeface="Faustina Bold" panose="00000800000000000000"/>
              <a:cs typeface="Faustina Bold" panose="00000800000000000000"/>
              <a:sym typeface="Faustina Bold" panose="00000800000000000000"/>
            </a:endParaRPr>
          </a:p>
          <a:p>
            <a:pPr algn="ctr">
              <a:lnSpc>
                <a:spcPts val="11660"/>
              </a:lnSpc>
            </a:pPr>
          </a:p>
        </p:txBody>
      </p:sp>
      <p:sp>
        <p:nvSpPr>
          <p:cNvPr id="9" name="TextBox 9"/>
          <p:cNvSpPr txBox="1"/>
          <p:nvPr/>
        </p:nvSpPr>
        <p:spPr>
          <a:xfrm>
            <a:off x="517171" y="4802871"/>
            <a:ext cx="6832564" cy="626772"/>
          </a:xfrm>
          <a:prstGeom prst="rect">
            <a:avLst/>
          </a:prstGeom>
        </p:spPr>
        <p:txBody>
          <a:bodyPr lIns="0" tIns="0" rIns="0" bIns="0" rtlCol="0" anchor="t">
            <a:spAutoFit/>
          </a:bodyPr>
          <a:lstStyle/>
          <a:p>
            <a:pPr algn="ctr">
              <a:lnSpc>
                <a:spcPts val="5070"/>
              </a:lnSpc>
              <a:spcBef>
                <a:spcPct val="0"/>
              </a:spcBef>
            </a:pPr>
            <a:r>
              <a:rPr lang="en-US" sz="3900" b="1">
                <a:solidFill>
                  <a:srgbClr val="FFF8ED"/>
                </a:solidFill>
                <a:latin typeface="Asap Bold" panose="020F0804030202060203"/>
                <a:ea typeface="Asap Bold" panose="020F0804030202060203"/>
                <a:cs typeface="Asap Bold" panose="020F0804030202060203"/>
                <a:sym typeface="Asap Bold" panose="020F0804030202060203"/>
              </a:rPr>
              <a:t>1. Giới thiệu chung về giao diện</a:t>
            </a:r>
            <a:endParaRPr lang="en-US" sz="3900" b="1">
              <a:solidFill>
                <a:srgbClr val="FFF8ED"/>
              </a:solidFill>
              <a:latin typeface="Asap Bold" panose="020F0804030202060203"/>
              <a:ea typeface="Asap Bold" panose="020F0804030202060203"/>
              <a:cs typeface="Asap Bold" panose="020F0804030202060203"/>
              <a:sym typeface="Asap Bold" panose="020F0804030202060203"/>
            </a:endParaRPr>
          </a:p>
        </p:txBody>
      </p:sp>
      <p:sp>
        <p:nvSpPr>
          <p:cNvPr id="10" name="TextBox 10"/>
          <p:cNvSpPr txBox="1"/>
          <p:nvPr/>
        </p:nvSpPr>
        <p:spPr>
          <a:xfrm>
            <a:off x="752116" y="5928780"/>
            <a:ext cx="5715812" cy="626772"/>
          </a:xfrm>
          <a:prstGeom prst="rect">
            <a:avLst/>
          </a:prstGeom>
        </p:spPr>
        <p:txBody>
          <a:bodyPr lIns="0" tIns="0" rIns="0" bIns="0" rtlCol="0" anchor="t">
            <a:spAutoFit/>
          </a:bodyPr>
          <a:lstStyle/>
          <a:p>
            <a:pPr algn="ctr">
              <a:lnSpc>
                <a:spcPts val="5070"/>
              </a:lnSpc>
              <a:spcBef>
                <a:spcPct val="0"/>
              </a:spcBef>
            </a:pPr>
            <a:r>
              <a:rPr lang="en-US" sz="3900" b="1">
                <a:solidFill>
                  <a:srgbClr val="FFF8ED"/>
                </a:solidFill>
                <a:latin typeface="Asap Bold" panose="020F0804030202060203"/>
                <a:ea typeface="Asap Bold" panose="020F0804030202060203"/>
                <a:cs typeface="Asap Bold" panose="020F0804030202060203"/>
                <a:sym typeface="Asap Bold" panose="020F0804030202060203"/>
              </a:rPr>
              <a:t>2. Phân tích và lên ý tưởng</a:t>
            </a:r>
            <a:endParaRPr lang="en-US" sz="3900" b="1">
              <a:solidFill>
                <a:srgbClr val="FFF8ED"/>
              </a:solidFill>
              <a:latin typeface="Asap Bold" panose="020F0804030202060203"/>
              <a:ea typeface="Asap Bold" panose="020F0804030202060203"/>
              <a:cs typeface="Asap Bold" panose="020F0804030202060203"/>
              <a:sym typeface="Asap Bold" panose="020F0804030202060203"/>
            </a:endParaRPr>
          </a:p>
        </p:txBody>
      </p:sp>
      <p:sp>
        <p:nvSpPr>
          <p:cNvPr id="11" name="TextBox 11"/>
          <p:cNvSpPr txBox="1"/>
          <p:nvPr/>
        </p:nvSpPr>
        <p:spPr>
          <a:xfrm>
            <a:off x="717548" y="7052757"/>
            <a:ext cx="6015362" cy="626772"/>
          </a:xfrm>
          <a:prstGeom prst="rect">
            <a:avLst/>
          </a:prstGeom>
        </p:spPr>
        <p:txBody>
          <a:bodyPr lIns="0" tIns="0" rIns="0" bIns="0" rtlCol="0" anchor="t">
            <a:spAutoFit/>
          </a:bodyPr>
          <a:lstStyle/>
          <a:p>
            <a:pPr algn="ctr">
              <a:lnSpc>
                <a:spcPts val="5070"/>
              </a:lnSpc>
              <a:spcBef>
                <a:spcPct val="0"/>
              </a:spcBef>
            </a:pPr>
            <a:r>
              <a:rPr lang="en-US" sz="3900" b="1">
                <a:solidFill>
                  <a:srgbClr val="FFF8ED"/>
                </a:solidFill>
                <a:latin typeface="Asap Bold" panose="020F0804030202060203"/>
                <a:ea typeface="Asap Bold" panose="020F0804030202060203"/>
                <a:cs typeface="Asap Bold" panose="020F0804030202060203"/>
                <a:sym typeface="Asap Bold" panose="020F0804030202060203"/>
              </a:rPr>
              <a:t>3. Thiết kế giao diện chi tiết</a:t>
            </a:r>
            <a:endParaRPr lang="en-US" sz="3900" b="1">
              <a:solidFill>
                <a:srgbClr val="FFF8ED"/>
              </a:solidFill>
              <a:latin typeface="Asap Bold" panose="020F0804030202060203"/>
              <a:ea typeface="Asap Bold" panose="020F0804030202060203"/>
              <a:cs typeface="Asap Bold" panose="020F0804030202060203"/>
              <a:sym typeface="Asap Bold" panose="020F0804030202060203"/>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D4117"/>
        </a:solidFill>
        <a:effectLst/>
      </p:bgPr>
    </p:bg>
    <p:spTree>
      <p:nvGrpSpPr>
        <p:cNvPr id="1" name=""/>
        <p:cNvGrpSpPr/>
        <p:nvPr/>
      </p:nvGrpSpPr>
      <p:grpSpPr>
        <a:xfrm>
          <a:off x="0" y="0"/>
          <a:ext cx="0" cy="0"/>
          <a:chOff x="0" y="0"/>
          <a:chExt cx="0" cy="0"/>
        </a:xfrm>
      </p:grpSpPr>
      <p:sp>
        <p:nvSpPr>
          <p:cNvPr id="2" name="Freeform 2"/>
          <p:cNvSpPr/>
          <p:nvPr/>
        </p:nvSpPr>
        <p:spPr>
          <a:xfrm rot="-5400000">
            <a:off x="3878815" y="-4238662"/>
            <a:ext cx="10586512" cy="18764324"/>
          </a:xfrm>
          <a:custGeom>
            <a:avLst/>
            <a:gdLst/>
            <a:ahLst/>
            <a:cxnLst/>
            <a:rect l="l" t="t" r="r" b="b"/>
            <a:pathLst>
              <a:path w="10586512" h="18764324">
                <a:moveTo>
                  <a:pt x="0" y="0"/>
                </a:moveTo>
                <a:lnTo>
                  <a:pt x="10586512" y="0"/>
                </a:lnTo>
                <a:lnTo>
                  <a:pt x="10586512" y="18764324"/>
                </a:lnTo>
                <a:lnTo>
                  <a:pt x="0" y="18764324"/>
                </a:lnTo>
                <a:lnTo>
                  <a:pt x="0" y="0"/>
                </a:lnTo>
                <a:close/>
              </a:path>
            </a:pathLst>
          </a:custGeom>
          <a:blipFill>
            <a:blip r:embed="rId1">
              <a:alphaModFix amt="50000"/>
            </a:blip>
            <a:stretch>
              <a:fillRect t="-299"/>
            </a:stretch>
          </a:blipFill>
        </p:spPr>
      </p:sp>
      <p:sp>
        <p:nvSpPr>
          <p:cNvPr id="3" name="Freeform 3"/>
          <p:cNvSpPr/>
          <p:nvPr/>
        </p:nvSpPr>
        <p:spPr>
          <a:xfrm rot="-8464855">
            <a:off x="2381133" y="-10679956"/>
            <a:ext cx="18535245" cy="19059378"/>
          </a:xfrm>
          <a:custGeom>
            <a:avLst/>
            <a:gdLst/>
            <a:ahLst/>
            <a:cxnLst/>
            <a:rect l="l" t="t" r="r" b="b"/>
            <a:pathLst>
              <a:path w="18535245" h="19059378">
                <a:moveTo>
                  <a:pt x="0" y="0"/>
                </a:moveTo>
                <a:lnTo>
                  <a:pt x="18535246" y="0"/>
                </a:lnTo>
                <a:lnTo>
                  <a:pt x="18535246" y="19059379"/>
                </a:lnTo>
                <a:lnTo>
                  <a:pt x="0" y="19059379"/>
                </a:lnTo>
                <a:lnTo>
                  <a:pt x="0" y="0"/>
                </a:lnTo>
                <a:close/>
              </a:path>
            </a:pathLst>
          </a:custGeom>
          <a:blipFill>
            <a:blip r:embed="rId2"/>
            <a:stretch>
              <a:fillRect/>
            </a:stretch>
          </a:blipFill>
        </p:spPr>
      </p:sp>
      <p:sp>
        <p:nvSpPr>
          <p:cNvPr id="4" name="Freeform 4"/>
          <p:cNvSpPr/>
          <p:nvPr/>
        </p:nvSpPr>
        <p:spPr>
          <a:xfrm rot="-7974599">
            <a:off x="1233467" y="3412242"/>
            <a:ext cx="15821065" cy="16268447"/>
          </a:xfrm>
          <a:custGeom>
            <a:avLst/>
            <a:gdLst/>
            <a:ahLst/>
            <a:cxnLst/>
            <a:rect l="l" t="t" r="r" b="b"/>
            <a:pathLst>
              <a:path w="15821065" h="16268447">
                <a:moveTo>
                  <a:pt x="0" y="0"/>
                </a:moveTo>
                <a:lnTo>
                  <a:pt x="15821066" y="0"/>
                </a:lnTo>
                <a:lnTo>
                  <a:pt x="15821066" y="16268447"/>
                </a:lnTo>
                <a:lnTo>
                  <a:pt x="0" y="16268447"/>
                </a:lnTo>
                <a:lnTo>
                  <a:pt x="0" y="0"/>
                </a:lnTo>
                <a:close/>
              </a:path>
            </a:pathLst>
          </a:custGeom>
          <a:blipFill>
            <a:blip r:embed="rId2"/>
            <a:stretch>
              <a:fillRect/>
            </a:stretch>
          </a:blipFill>
        </p:spPr>
      </p:sp>
      <p:sp>
        <p:nvSpPr>
          <p:cNvPr id="5" name="TextBox 5"/>
          <p:cNvSpPr txBox="1"/>
          <p:nvPr/>
        </p:nvSpPr>
        <p:spPr>
          <a:xfrm>
            <a:off x="3624079" y="872311"/>
            <a:ext cx="11844312" cy="1595185"/>
          </a:xfrm>
          <a:prstGeom prst="rect">
            <a:avLst/>
          </a:prstGeom>
        </p:spPr>
        <p:txBody>
          <a:bodyPr lIns="0" tIns="0" rIns="0" bIns="0" rtlCol="0" anchor="t">
            <a:spAutoFit/>
          </a:bodyPr>
          <a:lstStyle/>
          <a:p>
            <a:pPr algn="ctr">
              <a:lnSpc>
                <a:spcPts val="6150"/>
              </a:lnSpc>
            </a:pPr>
            <a:r>
              <a:rPr lang="en-US" sz="6470" b="1" spc="-194">
                <a:solidFill>
                  <a:srgbClr val="FFF8ED"/>
                </a:solidFill>
                <a:latin typeface="Faustina Bold" panose="00000800000000000000"/>
                <a:ea typeface="Faustina Bold" panose="00000800000000000000"/>
                <a:cs typeface="Faustina Bold" panose="00000800000000000000"/>
                <a:sym typeface="Faustina Bold" panose="00000800000000000000"/>
              </a:rPr>
              <a:t>1. Giới thiệu chung về giao diện</a:t>
            </a:r>
            <a:endParaRPr lang="en-US" sz="6470" b="1" spc="-194">
              <a:solidFill>
                <a:srgbClr val="FFF8ED"/>
              </a:solidFill>
              <a:latin typeface="Faustina Bold" panose="00000800000000000000"/>
              <a:ea typeface="Faustina Bold" panose="00000800000000000000"/>
              <a:cs typeface="Faustina Bold" panose="00000800000000000000"/>
              <a:sym typeface="Faustina Bold" panose="00000800000000000000"/>
            </a:endParaRPr>
          </a:p>
          <a:p>
            <a:pPr marL="0" lvl="0" indent="0" algn="ctr">
              <a:lnSpc>
                <a:spcPts val="6150"/>
              </a:lnSpc>
              <a:spcBef>
                <a:spcPct val="0"/>
              </a:spcBef>
            </a:pPr>
          </a:p>
        </p:txBody>
      </p:sp>
      <p:grpSp>
        <p:nvGrpSpPr>
          <p:cNvPr id="6" name="Group 6"/>
          <p:cNvGrpSpPr/>
          <p:nvPr/>
        </p:nvGrpSpPr>
        <p:grpSpPr>
          <a:xfrm rot="0">
            <a:off x="10044100" y="3290466"/>
            <a:ext cx="7495248" cy="3248868"/>
            <a:chOff x="0" y="0"/>
            <a:chExt cx="7658983" cy="3319840"/>
          </a:xfrm>
        </p:grpSpPr>
        <p:sp>
          <p:nvSpPr>
            <p:cNvPr id="7" name="Freeform 7"/>
            <p:cNvSpPr/>
            <p:nvPr/>
          </p:nvSpPr>
          <p:spPr>
            <a:xfrm>
              <a:off x="-9098" y="-6509"/>
              <a:ext cx="7673314" cy="3351894"/>
            </a:xfrm>
            <a:custGeom>
              <a:avLst/>
              <a:gdLst/>
              <a:ahLst/>
              <a:cxnLst/>
              <a:rect l="l" t="t" r="r" b="b"/>
              <a:pathLst>
                <a:path w="7673314" h="3351894">
                  <a:moveTo>
                    <a:pt x="63030" y="2758341"/>
                  </a:moveTo>
                  <a:cubicBezTo>
                    <a:pt x="63030" y="2758341"/>
                    <a:pt x="0" y="2511776"/>
                    <a:pt x="10218" y="1214762"/>
                  </a:cubicBezTo>
                  <a:cubicBezTo>
                    <a:pt x="18651" y="990971"/>
                    <a:pt x="65033" y="645332"/>
                    <a:pt x="65033" y="645332"/>
                  </a:cubicBezTo>
                  <a:cubicBezTo>
                    <a:pt x="82233" y="502466"/>
                    <a:pt x="56685" y="337866"/>
                    <a:pt x="181385" y="223925"/>
                  </a:cubicBezTo>
                  <a:cubicBezTo>
                    <a:pt x="346794" y="72788"/>
                    <a:pt x="621643" y="0"/>
                    <a:pt x="6780241" y="6965"/>
                  </a:cubicBezTo>
                  <a:cubicBezTo>
                    <a:pt x="6996989" y="16819"/>
                    <a:pt x="7201304" y="36481"/>
                    <a:pt x="7335493" y="101690"/>
                  </a:cubicBezTo>
                  <a:cubicBezTo>
                    <a:pt x="7591538" y="226120"/>
                    <a:pt x="7673314" y="459160"/>
                    <a:pt x="7667826" y="704684"/>
                  </a:cubicBezTo>
                  <a:cubicBezTo>
                    <a:pt x="7667826" y="704684"/>
                    <a:pt x="7624538" y="1013073"/>
                    <a:pt x="7631971" y="1248607"/>
                  </a:cubicBezTo>
                  <a:cubicBezTo>
                    <a:pt x="7639095" y="2500142"/>
                    <a:pt x="7646251" y="2695745"/>
                    <a:pt x="7646251" y="2695745"/>
                  </a:cubicBezTo>
                  <a:cubicBezTo>
                    <a:pt x="7629570" y="2911477"/>
                    <a:pt x="7514926" y="3122089"/>
                    <a:pt x="7318057" y="3233713"/>
                  </a:cubicBezTo>
                  <a:cubicBezTo>
                    <a:pt x="7167705" y="3318962"/>
                    <a:pt x="6969674" y="3334059"/>
                    <a:pt x="5538598" y="3323318"/>
                  </a:cubicBezTo>
                  <a:cubicBezTo>
                    <a:pt x="645952" y="3318041"/>
                    <a:pt x="384604" y="3351894"/>
                    <a:pt x="254278" y="3242736"/>
                  </a:cubicBezTo>
                  <a:cubicBezTo>
                    <a:pt x="145767" y="3151852"/>
                    <a:pt x="81795" y="2958540"/>
                    <a:pt x="63030" y="2758341"/>
                  </a:cubicBezTo>
                  <a:close/>
                </a:path>
              </a:pathLst>
            </a:custGeom>
            <a:solidFill>
              <a:srgbClr val="FFF8ED"/>
            </a:solidFill>
          </p:spPr>
        </p:sp>
      </p:grpSp>
      <p:grpSp>
        <p:nvGrpSpPr>
          <p:cNvPr id="8" name="Group 8"/>
          <p:cNvGrpSpPr/>
          <p:nvPr/>
        </p:nvGrpSpPr>
        <p:grpSpPr>
          <a:xfrm rot="0">
            <a:off x="916681" y="5091175"/>
            <a:ext cx="7495248" cy="3248868"/>
            <a:chOff x="0" y="0"/>
            <a:chExt cx="7658983" cy="3319840"/>
          </a:xfrm>
        </p:grpSpPr>
        <p:sp>
          <p:nvSpPr>
            <p:cNvPr id="9" name="Freeform 9"/>
            <p:cNvSpPr/>
            <p:nvPr/>
          </p:nvSpPr>
          <p:spPr>
            <a:xfrm>
              <a:off x="-9098" y="-6509"/>
              <a:ext cx="7673314" cy="3351894"/>
            </a:xfrm>
            <a:custGeom>
              <a:avLst/>
              <a:gdLst/>
              <a:ahLst/>
              <a:cxnLst/>
              <a:rect l="l" t="t" r="r" b="b"/>
              <a:pathLst>
                <a:path w="7673314" h="3351894">
                  <a:moveTo>
                    <a:pt x="63030" y="2758341"/>
                  </a:moveTo>
                  <a:cubicBezTo>
                    <a:pt x="63030" y="2758341"/>
                    <a:pt x="0" y="2511776"/>
                    <a:pt x="10218" y="1214762"/>
                  </a:cubicBezTo>
                  <a:cubicBezTo>
                    <a:pt x="18651" y="990971"/>
                    <a:pt x="65033" y="645332"/>
                    <a:pt x="65033" y="645332"/>
                  </a:cubicBezTo>
                  <a:cubicBezTo>
                    <a:pt x="82233" y="502466"/>
                    <a:pt x="56685" y="337866"/>
                    <a:pt x="181385" y="223925"/>
                  </a:cubicBezTo>
                  <a:cubicBezTo>
                    <a:pt x="346794" y="72788"/>
                    <a:pt x="621643" y="0"/>
                    <a:pt x="6780241" y="6965"/>
                  </a:cubicBezTo>
                  <a:cubicBezTo>
                    <a:pt x="6996989" y="16819"/>
                    <a:pt x="7201304" y="36481"/>
                    <a:pt x="7335493" y="101690"/>
                  </a:cubicBezTo>
                  <a:cubicBezTo>
                    <a:pt x="7591538" y="226120"/>
                    <a:pt x="7673314" y="459160"/>
                    <a:pt x="7667826" y="704684"/>
                  </a:cubicBezTo>
                  <a:cubicBezTo>
                    <a:pt x="7667826" y="704684"/>
                    <a:pt x="7624538" y="1013073"/>
                    <a:pt x="7631971" y="1248607"/>
                  </a:cubicBezTo>
                  <a:cubicBezTo>
                    <a:pt x="7639095" y="2500142"/>
                    <a:pt x="7646251" y="2695745"/>
                    <a:pt x="7646251" y="2695745"/>
                  </a:cubicBezTo>
                  <a:cubicBezTo>
                    <a:pt x="7629570" y="2911477"/>
                    <a:pt x="7514926" y="3122089"/>
                    <a:pt x="7318057" y="3233713"/>
                  </a:cubicBezTo>
                  <a:cubicBezTo>
                    <a:pt x="7167705" y="3318962"/>
                    <a:pt x="6969674" y="3334059"/>
                    <a:pt x="5538598" y="3323318"/>
                  </a:cubicBezTo>
                  <a:cubicBezTo>
                    <a:pt x="645952" y="3318041"/>
                    <a:pt x="384604" y="3351894"/>
                    <a:pt x="254278" y="3242736"/>
                  </a:cubicBezTo>
                  <a:cubicBezTo>
                    <a:pt x="145767" y="3151852"/>
                    <a:pt x="81795" y="2958540"/>
                    <a:pt x="63030" y="2758341"/>
                  </a:cubicBezTo>
                  <a:close/>
                </a:path>
              </a:pathLst>
            </a:custGeom>
            <a:solidFill>
              <a:srgbClr val="FFF8ED"/>
            </a:solidFill>
          </p:spPr>
        </p:sp>
      </p:grpSp>
      <p:sp>
        <p:nvSpPr>
          <p:cNvPr id="10" name="TextBox 10"/>
          <p:cNvSpPr txBox="1"/>
          <p:nvPr/>
        </p:nvSpPr>
        <p:spPr>
          <a:xfrm>
            <a:off x="10044100" y="3486683"/>
            <a:ext cx="7374557" cy="1057166"/>
          </a:xfrm>
          <a:prstGeom prst="rect">
            <a:avLst/>
          </a:prstGeom>
        </p:spPr>
        <p:txBody>
          <a:bodyPr lIns="0" tIns="0" rIns="0" bIns="0" rtlCol="0" anchor="t">
            <a:spAutoFit/>
          </a:bodyPr>
          <a:lstStyle/>
          <a:p>
            <a:pPr marL="647700" lvl="1" indent="-323850" algn="l">
              <a:lnSpc>
                <a:spcPts val="4200"/>
              </a:lnSpc>
              <a:buFont typeface="Arial" panose="020B0604020202020204"/>
              <a:buChar char="•"/>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Truyền tải phong cách và thương hiệu</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a:p>
            <a:pPr marL="0" lvl="1" indent="0" algn="ctr">
              <a:lnSpc>
                <a:spcPts val="4200"/>
              </a:lnSpc>
              <a:spcBef>
                <a:spcPct val="0"/>
              </a:spcBef>
            </a:pPr>
          </a:p>
        </p:txBody>
      </p:sp>
      <p:sp>
        <p:nvSpPr>
          <p:cNvPr id="11" name="TextBox 11"/>
          <p:cNvSpPr txBox="1"/>
          <p:nvPr/>
        </p:nvSpPr>
        <p:spPr>
          <a:xfrm>
            <a:off x="785991" y="5472785"/>
            <a:ext cx="7495248" cy="949494"/>
          </a:xfrm>
          <a:prstGeom prst="rect">
            <a:avLst/>
          </a:prstGeom>
        </p:spPr>
        <p:txBody>
          <a:bodyPr lIns="0" tIns="0" rIns="0" bIns="0" rtlCol="0" anchor="t">
            <a:spAutoFit/>
          </a:bodyPr>
          <a:lstStyle/>
          <a:p>
            <a:pPr marL="583565" lvl="1" indent="-291465" algn="ctr">
              <a:lnSpc>
                <a:spcPts val="3785"/>
              </a:lnSpc>
              <a:buFont typeface="Arial" panose="020B0604020202020204"/>
              <a:buChar char="•"/>
            </a:pPr>
            <a:r>
              <a:rPr lang="en-US" sz="2700" b="1">
                <a:solidFill>
                  <a:srgbClr val="4D4034"/>
                </a:solidFill>
                <a:latin typeface="Asap Bold" panose="020F0804030202060203"/>
                <a:ea typeface="Asap Bold" panose="020F0804030202060203"/>
                <a:cs typeface="Asap Bold" panose="020F0804030202060203"/>
                <a:sym typeface="Asap Bold" panose="020F0804030202060203"/>
              </a:rPr>
              <a:t>Giao diện trực quan, thân thiện và dễ sử dụng</a:t>
            </a:r>
            <a:endParaRPr lang="en-US" sz="2700" b="1">
              <a:solidFill>
                <a:srgbClr val="4D4034"/>
              </a:solidFill>
              <a:latin typeface="Asap Bold" panose="020F0804030202060203"/>
              <a:ea typeface="Asap Bold" panose="020F0804030202060203"/>
              <a:cs typeface="Asap Bold" panose="020F0804030202060203"/>
              <a:sym typeface="Asap Bold" panose="020F0804030202060203"/>
            </a:endParaRPr>
          </a:p>
          <a:p>
            <a:pPr marL="0" lvl="1" indent="0" algn="ctr">
              <a:lnSpc>
                <a:spcPts val="3785"/>
              </a:lnSpc>
              <a:spcBef>
                <a:spcPct val="0"/>
              </a:spcBef>
            </a:pPr>
          </a:p>
        </p:txBody>
      </p:sp>
      <p:sp>
        <p:nvSpPr>
          <p:cNvPr id="12" name="TextBox 12"/>
          <p:cNvSpPr txBox="1"/>
          <p:nvPr/>
        </p:nvSpPr>
        <p:spPr>
          <a:xfrm>
            <a:off x="10240233" y="4209631"/>
            <a:ext cx="7102981" cy="2063288"/>
          </a:xfrm>
          <a:prstGeom prst="rect">
            <a:avLst/>
          </a:prstGeom>
        </p:spPr>
        <p:txBody>
          <a:bodyPr lIns="0" tIns="0" rIns="0" bIns="0" rtlCol="0" anchor="t">
            <a:spAutoFit/>
          </a:bodyPr>
          <a:lstStyle/>
          <a:p>
            <a:pPr algn="just">
              <a:lnSpc>
                <a:spcPts val="3315"/>
              </a:lnSpc>
            </a:pPr>
            <a:r>
              <a:rPr lang="en-US" sz="2370">
                <a:solidFill>
                  <a:srgbClr val="4D4034"/>
                </a:solidFill>
                <a:latin typeface="Asap" panose="020F0504030202060203"/>
                <a:ea typeface="Asap" panose="020F0504030202060203"/>
                <a:cs typeface="Asap" panose="020F0504030202060203"/>
                <a:sym typeface="Asap" panose="020F0504030202060203"/>
              </a:rPr>
              <a:t>Giao diện phải phản ánh phong cách độc đáo của quán, ví dụ: hiện đại, cổ điển hoặc trẻ trung. Điều này giúp khách hàng nhận diện thương hiệu dễ dàng hơn khi so sánh với các đối thủ khác.</a:t>
            </a:r>
            <a:endParaRPr lang="en-US" sz="2370">
              <a:solidFill>
                <a:srgbClr val="4D4034"/>
              </a:solidFill>
              <a:latin typeface="Asap" panose="020F0504030202060203"/>
              <a:ea typeface="Asap" panose="020F0504030202060203"/>
              <a:cs typeface="Asap" panose="020F0504030202060203"/>
              <a:sym typeface="Asap" panose="020F0504030202060203"/>
            </a:endParaRPr>
          </a:p>
          <a:p>
            <a:pPr algn="just">
              <a:lnSpc>
                <a:spcPts val="3315"/>
              </a:lnSpc>
            </a:pPr>
          </a:p>
        </p:txBody>
      </p:sp>
      <p:sp>
        <p:nvSpPr>
          <p:cNvPr id="13" name="TextBox 13"/>
          <p:cNvSpPr txBox="1"/>
          <p:nvPr/>
        </p:nvSpPr>
        <p:spPr>
          <a:xfrm>
            <a:off x="6931535" y="2138576"/>
            <a:ext cx="4424930" cy="608965"/>
          </a:xfrm>
          <a:prstGeom prst="rect">
            <a:avLst/>
          </a:prstGeom>
        </p:spPr>
        <p:txBody>
          <a:bodyPr lIns="0" tIns="0" rIns="0" bIns="0" rtlCol="0" anchor="t">
            <a:spAutoFit/>
          </a:bodyPr>
          <a:lstStyle/>
          <a:p>
            <a:pPr algn="ctr">
              <a:lnSpc>
                <a:spcPts val="4940"/>
              </a:lnSpc>
              <a:spcBef>
                <a:spcPct val="0"/>
              </a:spcBef>
            </a:pPr>
            <a:r>
              <a:rPr lang="en-US" sz="3800" b="1">
                <a:solidFill>
                  <a:srgbClr val="FFFFFF"/>
                </a:solidFill>
                <a:latin typeface="Asap Bold" panose="020F0804030202060203"/>
                <a:ea typeface="Asap Bold" panose="020F0804030202060203"/>
                <a:cs typeface="Asap Bold" panose="020F0804030202060203"/>
                <a:sym typeface="Asap Bold" panose="020F0804030202060203"/>
              </a:rPr>
              <a:t> 1.1 Mục tiêu thiết kế</a:t>
            </a:r>
            <a:endParaRPr lang="en-US" sz="3800" b="1">
              <a:solidFill>
                <a:srgbClr val="FFFFFF"/>
              </a:solidFill>
              <a:latin typeface="Asap Bold" panose="020F0804030202060203"/>
              <a:ea typeface="Asap Bold" panose="020F0804030202060203"/>
              <a:cs typeface="Asap Bold" panose="020F0804030202060203"/>
              <a:sym typeface="Asap Bold" panose="020F0804030202060203"/>
            </a:endParaRPr>
          </a:p>
        </p:txBody>
      </p:sp>
      <p:sp>
        <p:nvSpPr>
          <p:cNvPr id="14" name="TextBox 14"/>
          <p:cNvSpPr txBox="1"/>
          <p:nvPr/>
        </p:nvSpPr>
        <p:spPr>
          <a:xfrm>
            <a:off x="1422711" y="6244344"/>
            <a:ext cx="6483187" cy="1225469"/>
          </a:xfrm>
          <a:prstGeom prst="rect">
            <a:avLst/>
          </a:prstGeom>
        </p:spPr>
        <p:txBody>
          <a:bodyPr lIns="0" tIns="0" rIns="0" bIns="0" rtlCol="0" anchor="t">
            <a:spAutoFit/>
          </a:bodyPr>
          <a:lstStyle/>
          <a:p>
            <a:pPr algn="l">
              <a:lnSpc>
                <a:spcPts val="3250"/>
              </a:lnSpc>
              <a:spcBef>
                <a:spcPct val="0"/>
              </a:spcBef>
            </a:pPr>
            <a:r>
              <a:rPr lang="en-US" sz="2500">
                <a:solidFill>
                  <a:srgbClr val="4D4034"/>
                </a:solidFill>
                <a:latin typeface="Asap" panose="020F0504030202060203"/>
                <a:ea typeface="Asap" panose="020F0504030202060203"/>
                <a:cs typeface="Asap" panose="020F0504030202060203"/>
                <a:sym typeface="Asap" panose="020F0504030202060203"/>
              </a:rPr>
              <a:t>Đảm bảo khách hàng ở mọi lứa tuổi, đặc biệt nhóm khách hàng mục tiêu, có thể dễ dàng tìm kiếm thông tin và thao tác trên website.</a:t>
            </a:r>
            <a:endParaRPr lang="en-US" sz="2500">
              <a:solidFill>
                <a:srgbClr val="4D4034"/>
              </a:solidFill>
              <a:latin typeface="Asap" panose="020F0504030202060203"/>
              <a:ea typeface="Asap" panose="020F0504030202060203"/>
              <a:cs typeface="Asap" panose="020F0504030202060203"/>
              <a:sym typeface="Asap" panose="020F0504030202060203"/>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455" t="-1455" r="-1455" b="-1455"/>
            </a:stretch>
          </a:blipFill>
        </p:spPr>
      </p:sp>
      <p:sp>
        <p:nvSpPr>
          <p:cNvPr id="3" name="Freeform 3"/>
          <p:cNvSpPr/>
          <p:nvPr/>
        </p:nvSpPr>
        <p:spPr>
          <a:xfrm rot="-2815758" flipH="1">
            <a:off x="1659785" y="1866952"/>
            <a:ext cx="16376994" cy="16840096"/>
          </a:xfrm>
          <a:custGeom>
            <a:avLst/>
            <a:gdLst/>
            <a:ahLst/>
            <a:cxnLst/>
            <a:rect l="l" t="t" r="r" b="b"/>
            <a:pathLst>
              <a:path w="16376994" h="16840096">
                <a:moveTo>
                  <a:pt x="16376994" y="0"/>
                </a:moveTo>
                <a:lnTo>
                  <a:pt x="0" y="0"/>
                </a:lnTo>
                <a:lnTo>
                  <a:pt x="0" y="16840096"/>
                </a:lnTo>
                <a:lnTo>
                  <a:pt x="16376994" y="16840096"/>
                </a:lnTo>
                <a:lnTo>
                  <a:pt x="16376994" y="0"/>
                </a:lnTo>
                <a:close/>
              </a:path>
            </a:pathLst>
          </a:custGeom>
          <a:blipFill>
            <a:blip r:embed="rId2"/>
            <a:stretch>
              <a:fillRect/>
            </a:stretch>
          </a:blipFill>
        </p:spPr>
      </p:sp>
      <p:grpSp>
        <p:nvGrpSpPr>
          <p:cNvPr id="4" name="Group 4"/>
          <p:cNvGrpSpPr/>
          <p:nvPr/>
        </p:nvGrpSpPr>
        <p:grpSpPr>
          <a:xfrm rot="5400000">
            <a:off x="3114480" y="2892029"/>
            <a:ext cx="2084122" cy="7324120"/>
            <a:chOff x="0" y="0"/>
            <a:chExt cx="3897592" cy="13697101"/>
          </a:xfrm>
        </p:grpSpPr>
        <p:sp>
          <p:nvSpPr>
            <p:cNvPr id="5" name="Freeform 5"/>
            <p:cNvSpPr/>
            <p:nvPr/>
          </p:nvSpPr>
          <p:spPr>
            <a:xfrm>
              <a:off x="-9098" y="-6509"/>
              <a:ext cx="3911922" cy="13729155"/>
            </a:xfrm>
            <a:custGeom>
              <a:avLst/>
              <a:gdLst/>
              <a:ahLst/>
              <a:cxnLst/>
              <a:rect l="l" t="t" r="r" b="b"/>
              <a:pathLst>
                <a:path w="3911922" h="13729155">
                  <a:moveTo>
                    <a:pt x="63030" y="13135601"/>
                  </a:moveTo>
                  <a:cubicBezTo>
                    <a:pt x="63030" y="13135601"/>
                    <a:pt x="0" y="12889037"/>
                    <a:pt x="10218" y="1214762"/>
                  </a:cubicBezTo>
                  <a:cubicBezTo>
                    <a:pt x="18651" y="990971"/>
                    <a:pt x="65033" y="645332"/>
                    <a:pt x="65033" y="645332"/>
                  </a:cubicBezTo>
                  <a:cubicBezTo>
                    <a:pt x="82233" y="502466"/>
                    <a:pt x="56685" y="337866"/>
                    <a:pt x="181385" y="223925"/>
                  </a:cubicBezTo>
                  <a:cubicBezTo>
                    <a:pt x="346794" y="72788"/>
                    <a:pt x="621643" y="0"/>
                    <a:pt x="3018849" y="6965"/>
                  </a:cubicBezTo>
                  <a:cubicBezTo>
                    <a:pt x="3235597" y="16819"/>
                    <a:pt x="3439913" y="36481"/>
                    <a:pt x="3574101" y="101690"/>
                  </a:cubicBezTo>
                  <a:cubicBezTo>
                    <a:pt x="3830147" y="226120"/>
                    <a:pt x="3911922" y="459160"/>
                    <a:pt x="3906435" y="704684"/>
                  </a:cubicBezTo>
                  <a:cubicBezTo>
                    <a:pt x="3906435" y="704684"/>
                    <a:pt x="3863146" y="1013073"/>
                    <a:pt x="3870580" y="1248607"/>
                  </a:cubicBezTo>
                  <a:cubicBezTo>
                    <a:pt x="3877703" y="12877402"/>
                    <a:pt x="3884859" y="13073006"/>
                    <a:pt x="3884859" y="13073006"/>
                  </a:cubicBezTo>
                  <a:cubicBezTo>
                    <a:pt x="3868178" y="13288737"/>
                    <a:pt x="3753534" y="13499349"/>
                    <a:pt x="3556665" y="13610973"/>
                  </a:cubicBezTo>
                  <a:cubicBezTo>
                    <a:pt x="3406314" y="13696222"/>
                    <a:pt x="3208282" y="13711321"/>
                    <a:pt x="2543026" y="13700579"/>
                  </a:cubicBezTo>
                  <a:cubicBezTo>
                    <a:pt x="645952" y="13695301"/>
                    <a:pt x="384604" y="13729155"/>
                    <a:pt x="254278" y="13619997"/>
                  </a:cubicBezTo>
                  <a:cubicBezTo>
                    <a:pt x="145767" y="13529112"/>
                    <a:pt x="81795" y="13335799"/>
                    <a:pt x="63030" y="13135601"/>
                  </a:cubicBezTo>
                  <a:close/>
                </a:path>
              </a:pathLst>
            </a:custGeom>
            <a:solidFill>
              <a:srgbClr val="FFF8ED"/>
            </a:solidFill>
          </p:spPr>
        </p:sp>
      </p:grpSp>
      <p:grpSp>
        <p:nvGrpSpPr>
          <p:cNvPr id="6" name="Group 6"/>
          <p:cNvGrpSpPr/>
          <p:nvPr/>
        </p:nvGrpSpPr>
        <p:grpSpPr>
          <a:xfrm rot="5400000">
            <a:off x="12745567" y="2892029"/>
            <a:ext cx="2084122" cy="7324120"/>
            <a:chOff x="0" y="0"/>
            <a:chExt cx="3897592" cy="13697101"/>
          </a:xfrm>
        </p:grpSpPr>
        <p:sp>
          <p:nvSpPr>
            <p:cNvPr id="7" name="Freeform 7"/>
            <p:cNvSpPr/>
            <p:nvPr/>
          </p:nvSpPr>
          <p:spPr>
            <a:xfrm>
              <a:off x="-9098" y="-6509"/>
              <a:ext cx="3911922" cy="13729155"/>
            </a:xfrm>
            <a:custGeom>
              <a:avLst/>
              <a:gdLst/>
              <a:ahLst/>
              <a:cxnLst/>
              <a:rect l="l" t="t" r="r" b="b"/>
              <a:pathLst>
                <a:path w="3911922" h="13729155">
                  <a:moveTo>
                    <a:pt x="63030" y="13135601"/>
                  </a:moveTo>
                  <a:cubicBezTo>
                    <a:pt x="63030" y="13135601"/>
                    <a:pt x="0" y="12889037"/>
                    <a:pt x="10218" y="1214762"/>
                  </a:cubicBezTo>
                  <a:cubicBezTo>
                    <a:pt x="18651" y="990971"/>
                    <a:pt x="65033" y="645332"/>
                    <a:pt x="65033" y="645332"/>
                  </a:cubicBezTo>
                  <a:cubicBezTo>
                    <a:pt x="82233" y="502466"/>
                    <a:pt x="56685" y="337866"/>
                    <a:pt x="181385" y="223925"/>
                  </a:cubicBezTo>
                  <a:cubicBezTo>
                    <a:pt x="346794" y="72788"/>
                    <a:pt x="621643" y="0"/>
                    <a:pt x="3018849" y="6965"/>
                  </a:cubicBezTo>
                  <a:cubicBezTo>
                    <a:pt x="3235597" y="16819"/>
                    <a:pt x="3439913" y="36481"/>
                    <a:pt x="3574101" y="101690"/>
                  </a:cubicBezTo>
                  <a:cubicBezTo>
                    <a:pt x="3830147" y="226120"/>
                    <a:pt x="3911922" y="459160"/>
                    <a:pt x="3906435" y="704684"/>
                  </a:cubicBezTo>
                  <a:cubicBezTo>
                    <a:pt x="3906435" y="704684"/>
                    <a:pt x="3863146" y="1013073"/>
                    <a:pt x="3870580" y="1248607"/>
                  </a:cubicBezTo>
                  <a:cubicBezTo>
                    <a:pt x="3877703" y="12877402"/>
                    <a:pt x="3884859" y="13073006"/>
                    <a:pt x="3884859" y="13073006"/>
                  </a:cubicBezTo>
                  <a:cubicBezTo>
                    <a:pt x="3868178" y="13288737"/>
                    <a:pt x="3753534" y="13499349"/>
                    <a:pt x="3556665" y="13610973"/>
                  </a:cubicBezTo>
                  <a:cubicBezTo>
                    <a:pt x="3406314" y="13696222"/>
                    <a:pt x="3208282" y="13711321"/>
                    <a:pt x="2543026" y="13700579"/>
                  </a:cubicBezTo>
                  <a:cubicBezTo>
                    <a:pt x="645952" y="13695301"/>
                    <a:pt x="384604" y="13729155"/>
                    <a:pt x="254278" y="13619997"/>
                  </a:cubicBezTo>
                  <a:cubicBezTo>
                    <a:pt x="145767" y="13529112"/>
                    <a:pt x="81795" y="13335799"/>
                    <a:pt x="63030" y="13135601"/>
                  </a:cubicBezTo>
                  <a:close/>
                </a:path>
              </a:pathLst>
            </a:custGeom>
            <a:solidFill>
              <a:srgbClr val="FFF8ED"/>
            </a:solidFill>
          </p:spPr>
        </p:sp>
      </p:grpSp>
      <p:grpSp>
        <p:nvGrpSpPr>
          <p:cNvPr id="8" name="Group 8"/>
          <p:cNvGrpSpPr/>
          <p:nvPr/>
        </p:nvGrpSpPr>
        <p:grpSpPr>
          <a:xfrm rot="5400000">
            <a:off x="3114480" y="5169657"/>
            <a:ext cx="2084122" cy="7324120"/>
            <a:chOff x="0" y="0"/>
            <a:chExt cx="3897592" cy="13697101"/>
          </a:xfrm>
        </p:grpSpPr>
        <p:sp>
          <p:nvSpPr>
            <p:cNvPr id="9" name="Freeform 9"/>
            <p:cNvSpPr/>
            <p:nvPr/>
          </p:nvSpPr>
          <p:spPr>
            <a:xfrm>
              <a:off x="-9098" y="-6509"/>
              <a:ext cx="3911922" cy="13729155"/>
            </a:xfrm>
            <a:custGeom>
              <a:avLst/>
              <a:gdLst/>
              <a:ahLst/>
              <a:cxnLst/>
              <a:rect l="l" t="t" r="r" b="b"/>
              <a:pathLst>
                <a:path w="3911922" h="13729155">
                  <a:moveTo>
                    <a:pt x="63030" y="13135601"/>
                  </a:moveTo>
                  <a:cubicBezTo>
                    <a:pt x="63030" y="13135601"/>
                    <a:pt x="0" y="12889037"/>
                    <a:pt x="10218" y="1214762"/>
                  </a:cubicBezTo>
                  <a:cubicBezTo>
                    <a:pt x="18651" y="990971"/>
                    <a:pt x="65033" y="645332"/>
                    <a:pt x="65033" y="645332"/>
                  </a:cubicBezTo>
                  <a:cubicBezTo>
                    <a:pt x="82233" y="502466"/>
                    <a:pt x="56685" y="337866"/>
                    <a:pt x="181385" y="223925"/>
                  </a:cubicBezTo>
                  <a:cubicBezTo>
                    <a:pt x="346794" y="72788"/>
                    <a:pt x="621643" y="0"/>
                    <a:pt x="3018849" y="6965"/>
                  </a:cubicBezTo>
                  <a:cubicBezTo>
                    <a:pt x="3235597" y="16819"/>
                    <a:pt x="3439913" y="36481"/>
                    <a:pt x="3574101" y="101690"/>
                  </a:cubicBezTo>
                  <a:cubicBezTo>
                    <a:pt x="3830147" y="226120"/>
                    <a:pt x="3911922" y="459160"/>
                    <a:pt x="3906435" y="704684"/>
                  </a:cubicBezTo>
                  <a:cubicBezTo>
                    <a:pt x="3906435" y="704684"/>
                    <a:pt x="3863146" y="1013073"/>
                    <a:pt x="3870580" y="1248607"/>
                  </a:cubicBezTo>
                  <a:cubicBezTo>
                    <a:pt x="3877703" y="12877402"/>
                    <a:pt x="3884859" y="13073006"/>
                    <a:pt x="3884859" y="13073006"/>
                  </a:cubicBezTo>
                  <a:cubicBezTo>
                    <a:pt x="3868178" y="13288737"/>
                    <a:pt x="3753534" y="13499349"/>
                    <a:pt x="3556665" y="13610973"/>
                  </a:cubicBezTo>
                  <a:cubicBezTo>
                    <a:pt x="3406314" y="13696222"/>
                    <a:pt x="3208282" y="13711321"/>
                    <a:pt x="2543026" y="13700579"/>
                  </a:cubicBezTo>
                  <a:cubicBezTo>
                    <a:pt x="645952" y="13695301"/>
                    <a:pt x="384604" y="13729155"/>
                    <a:pt x="254278" y="13619997"/>
                  </a:cubicBezTo>
                  <a:cubicBezTo>
                    <a:pt x="145767" y="13529112"/>
                    <a:pt x="81795" y="13335799"/>
                    <a:pt x="63030" y="13135601"/>
                  </a:cubicBezTo>
                  <a:close/>
                </a:path>
              </a:pathLst>
            </a:custGeom>
            <a:solidFill>
              <a:srgbClr val="FFF8ED"/>
            </a:solidFill>
          </p:spPr>
        </p:sp>
      </p:grpSp>
      <p:sp>
        <p:nvSpPr>
          <p:cNvPr id="10" name="TextBox 10"/>
          <p:cNvSpPr txBox="1"/>
          <p:nvPr/>
        </p:nvSpPr>
        <p:spPr>
          <a:xfrm>
            <a:off x="3396675" y="391687"/>
            <a:ext cx="11844312" cy="1595185"/>
          </a:xfrm>
          <a:prstGeom prst="rect">
            <a:avLst/>
          </a:prstGeom>
        </p:spPr>
        <p:txBody>
          <a:bodyPr lIns="0" tIns="0" rIns="0" bIns="0" rtlCol="0" anchor="t">
            <a:spAutoFit/>
          </a:bodyPr>
          <a:lstStyle/>
          <a:p>
            <a:pPr algn="ctr">
              <a:lnSpc>
                <a:spcPts val="6150"/>
              </a:lnSpc>
            </a:pPr>
            <a:r>
              <a:rPr lang="en-US" sz="6470" b="1" spc="-194">
                <a:solidFill>
                  <a:srgbClr val="4D4034"/>
                </a:solidFill>
                <a:latin typeface="Faustina Bold" panose="00000800000000000000"/>
                <a:ea typeface="Faustina Bold" panose="00000800000000000000"/>
                <a:cs typeface="Faustina Bold" panose="00000800000000000000"/>
                <a:sym typeface="Faustina Bold" panose="00000800000000000000"/>
              </a:rPr>
              <a:t>1. Giới thiệu chung về giao diện</a:t>
            </a:r>
            <a:endParaRPr lang="en-US" sz="6470" b="1" spc="-194">
              <a:solidFill>
                <a:srgbClr val="4D4034"/>
              </a:solidFill>
              <a:latin typeface="Faustina Bold" panose="00000800000000000000"/>
              <a:ea typeface="Faustina Bold" panose="00000800000000000000"/>
              <a:cs typeface="Faustina Bold" panose="00000800000000000000"/>
              <a:sym typeface="Faustina Bold" panose="00000800000000000000"/>
            </a:endParaRPr>
          </a:p>
          <a:p>
            <a:pPr marL="0" lvl="0" indent="0" algn="ctr">
              <a:lnSpc>
                <a:spcPts val="6150"/>
              </a:lnSpc>
              <a:spcBef>
                <a:spcPct val="0"/>
              </a:spcBef>
            </a:pPr>
          </a:p>
        </p:txBody>
      </p:sp>
      <p:grpSp>
        <p:nvGrpSpPr>
          <p:cNvPr id="11" name="Group 11"/>
          <p:cNvGrpSpPr/>
          <p:nvPr/>
        </p:nvGrpSpPr>
        <p:grpSpPr>
          <a:xfrm rot="5400000">
            <a:off x="12745567" y="5169657"/>
            <a:ext cx="2084122" cy="7324120"/>
            <a:chOff x="0" y="0"/>
            <a:chExt cx="3897592" cy="13697101"/>
          </a:xfrm>
        </p:grpSpPr>
        <p:sp>
          <p:nvSpPr>
            <p:cNvPr id="12" name="Freeform 12"/>
            <p:cNvSpPr/>
            <p:nvPr/>
          </p:nvSpPr>
          <p:spPr>
            <a:xfrm>
              <a:off x="-9098" y="-6509"/>
              <a:ext cx="3911922" cy="13729155"/>
            </a:xfrm>
            <a:custGeom>
              <a:avLst/>
              <a:gdLst/>
              <a:ahLst/>
              <a:cxnLst/>
              <a:rect l="l" t="t" r="r" b="b"/>
              <a:pathLst>
                <a:path w="3911922" h="13729155">
                  <a:moveTo>
                    <a:pt x="63030" y="13135601"/>
                  </a:moveTo>
                  <a:cubicBezTo>
                    <a:pt x="63030" y="13135601"/>
                    <a:pt x="0" y="12889037"/>
                    <a:pt x="10218" y="1214762"/>
                  </a:cubicBezTo>
                  <a:cubicBezTo>
                    <a:pt x="18651" y="990971"/>
                    <a:pt x="65033" y="645332"/>
                    <a:pt x="65033" y="645332"/>
                  </a:cubicBezTo>
                  <a:cubicBezTo>
                    <a:pt x="82233" y="502466"/>
                    <a:pt x="56685" y="337866"/>
                    <a:pt x="181385" y="223925"/>
                  </a:cubicBezTo>
                  <a:cubicBezTo>
                    <a:pt x="346794" y="72788"/>
                    <a:pt x="621643" y="0"/>
                    <a:pt x="3018849" y="6965"/>
                  </a:cubicBezTo>
                  <a:cubicBezTo>
                    <a:pt x="3235597" y="16819"/>
                    <a:pt x="3439913" y="36481"/>
                    <a:pt x="3574101" y="101690"/>
                  </a:cubicBezTo>
                  <a:cubicBezTo>
                    <a:pt x="3830147" y="226120"/>
                    <a:pt x="3911922" y="459160"/>
                    <a:pt x="3906435" y="704684"/>
                  </a:cubicBezTo>
                  <a:cubicBezTo>
                    <a:pt x="3906435" y="704684"/>
                    <a:pt x="3863146" y="1013073"/>
                    <a:pt x="3870580" y="1248607"/>
                  </a:cubicBezTo>
                  <a:cubicBezTo>
                    <a:pt x="3877703" y="12877402"/>
                    <a:pt x="3884859" y="13073006"/>
                    <a:pt x="3884859" y="13073006"/>
                  </a:cubicBezTo>
                  <a:cubicBezTo>
                    <a:pt x="3868178" y="13288737"/>
                    <a:pt x="3753534" y="13499349"/>
                    <a:pt x="3556665" y="13610973"/>
                  </a:cubicBezTo>
                  <a:cubicBezTo>
                    <a:pt x="3406314" y="13696222"/>
                    <a:pt x="3208282" y="13711321"/>
                    <a:pt x="2543026" y="13700579"/>
                  </a:cubicBezTo>
                  <a:cubicBezTo>
                    <a:pt x="645952" y="13695301"/>
                    <a:pt x="384604" y="13729155"/>
                    <a:pt x="254278" y="13619997"/>
                  </a:cubicBezTo>
                  <a:cubicBezTo>
                    <a:pt x="145767" y="13529112"/>
                    <a:pt x="81795" y="13335799"/>
                    <a:pt x="63030" y="13135601"/>
                  </a:cubicBezTo>
                  <a:close/>
                </a:path>
              </a:pathLst>
            </a:custGeom>
            <a:solidFill>
              <a:srgbClr val="FFF8ED"/>
            </a:solidFill>
          </p:spPr>
        </p:sp>
      </p:grpSp>
      <p:grpSp>
        <p:nvGrpSpPr>
          <p:cNvPr id="13" name="Group 13"/>
          <p:cNvGrpSpPr/>
          <p:nvPr/>
        </p:nvGrpSpPr>
        <p:grpSpPr>
          <a:xfrm rot="5400000">
            <a:off x="8101939" y="617407"/>
            <a:ext cx="2084122" cy="7324120"/>
            <a:chOff x="0" y="0"/>
            <a:chExt cx="3897592" cy="13697101"/>
          </a:xfrm>
        </p:grpSpPr>
        <p:sp>
          <p:nvSpPr>
            <p:cNvPr id="14" name="Freeform 14"/>
            <p:cNvSpPr/>
            <p:nvPr/>
          </p:nvSpPr>
          <p:spPr>
            <a:xfrm>
              <a:off x="-9098" y="-6509"/>
              <a:ext cx="3911922" cy="13729155"/>
            </a:xfrm>
            <a:custGeom>
              <a:avLst/>
              <a:gdLst/>
              <a:ahLst/>
              <a:cxnLst/>
              <a:rect l="l" t="t" r="r" b="b"/>
              <a:pathLst>
                <a:path w="3911922" h="13729155">
                  <a:moveTo>
                    <a:pt x="63030" y="13135601"/>
                  </a:moveTo>
                  <a:cubicBezTo>
                    <a:pt x="63030" y="13135601"/>
                    <a:pt x="0" y="12889037"/>
                    <a:pt x="10218" y="1214762"/>
                  </a:cubicBezTo>
                  <a:cubicBezTo>
                    <a:pt x="18651" y="990971"/>
                    <a:pt x="65033" y="645332"/>
                    <a:pt x="65033" y="645332"/>
                  </a:cubicBezTo>
                  <a:cubicBezTo>
                    <a:pt x="82233" y="502466"/>
                    <a:pt x="56685" y="337866"/>
                    <a:pt x="181385" y="223925"/>
                  </a:cubicBezTo>
                  <a:cubicBezTo>
                    <a:pt x="346794" y="72788"/>
                    <a:pt x="621643" y="0"/>
                    <a:pt x="3018849" y="6965"/>
                  </a:cubicBezTo>
                  <a:cubicBezTo>
                    <a:pt x="3235597" y="16819"/>
                    <a:pt x="3439913" y="36481"/>
                    <a:pt x="3574101" y="101690"/>
                  </a:cubicBezTo>
                  <a:cubicBezTo>
                    <a:pt x="3830147" y="226120"/>
                    <a:pt x="3911922" y="459160"/>
                    <a:pt x="3906435" y="704684"/>
                  </a:cubicBezTo>
                  <a:cubicBezTo>
                    <a:pt x="3906435" y="704684"/>
                    <a:pt x="3863146" y="1013073"/>
                    <a:pt x="3870580" y="1248607"/>
                  </a:cubicBezTo>
                  <a:cubicBezTo>
                    <a:pt x="3877703" y="12877402"/>
                    <a:pt x="3884859" y="13073006"/>
                    <a:pt x="3884859" y="13073006"/>
                  </a:cubicBezTo>
                  <a:cubicBezTo>
                    <a:pt x="3868178" y="13288737"/>
                    <a:pt x="3753534" y="13499349"/>
                    <a:pt x="3556665" y="13610973"/>
                  </a:cubicBezTo>
                  <a:cubicBezTo>
                    <a:pt x="3406314" y="13696222"/>
                    <a:pt x="3208282" y="13711321"/>
                    <a:pt x="2543026" y="13700579"/>
                  </a:cubicBezTo>
                  <a:cubicBezTo>
                    <a:pt x="645952" y="13695301"/>
                    <a:pt x="384604" y="13729155"/>
                    <a:pt x="254278" y="13619997"/>
                  </a:cubicBezTo>
                  <a:cubicBezTo>
                    <a:pt x="145767" y="13529112"/>
                    <a:pt x="81795" y="13335799"/>
                    <a:pt x="63030" y="13135601"/>
                  </a:cubicBezTo>
                  <a:close/>
                </a:path>
              </a:pathLst>
            </a:custGeom>
            <a:solidFill>
              <a:srgbClr val="FFF8ED"/>
            </a:solidFill>
          </p:spPr>
        </p:sp>
      </p:grpSp>
      <p:sp>
        <p:nvSpPr>
          <p:cNvPr id="15" name="TextBox 15"/>
          <p:cNvSpPr txBox="1"/>
          <p:nvPr/>
        </p:nvSpPr>
        <p:spPr>
          <a:xfrm>
            <a:off x="6200679" y="1329508"/>
            <a:ext cx="6236304" cy="495327"/>
          </a:xfrm>
          <a:prstGeom prst="rect">
            <a:avLst/>
          </a:prstGeom>
        </p:spPr>
        <p:txBody>
          <a:bodyPr lIns="0" tIns="0" rIns="0" bIns="0" rtlCol="0" anchor="t">
            <a:spAutoFit/>
          </a:bodyPr>
          <a:lstStyle/>
          <a:p>
            <a:pPr algn="ctr">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1.2. Các nguyên tắc thiết kế giao diện</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
        <p:nvSpPr>
          <p:cNvPr id="16" name="TextBox 16"/>
          <p:cNvSpPr txBox="1"/>
          <p:nvPr/>
        </p:nvSpPr>
        <p:spPr>
          <a:xfrm>
            <a:off x="1490090" y="1948772"/>
            <a:ext cx="14841073" cy="990654"/>
          </a:xfrm>
          <a:prstGeom prst="rect">
            <a:avLst/>
          </a:prstGeom>
        </p:spPr>
        <p:txBody>
          <a:bodyPr lIns="0" tIns="0" rIns="0" bIns="0" rtlCol="0" anchor="t">
            <a:spAutoFit/>
          </a:bodyPr>
          <a:lstStyle/>
          <a:p>
            <a:pPr algn="ctr">
              <a:lnSpc>
                <a:spcPts val="3900"/>
              </a:lnSpc>
              <a:spcBef>
                <a:spcPct val="0"/>
              </a:spcBef>
            </a:pPr>
            <a:r>
              <a:rPr lang="en-US" sz="3000">
                <a:solidFill>
                  <a:srgbClr val="4D4034"/>
                </a:solidFill>
                <a:latin typeface="Asap" panose="020F0504030202060203"/>
                <a:ea typeface="Asap" panose="020F0504030202060203"/>
                <a:cs typeface="Asap" panose="020F0504030202060203"/>
                <a:sym typeface="Asap" panose="020F0504030202060203"/>
              </a:rPr>
              <a:t>Dựa trên các nguyên tắc thiết kế giao diện người dùng (UI), các tiêu chí quan trọng được áp dụng bao gồm:</a:t>
            </a:r>
            <a:endParaRPr lang="en-US" sz="3000">
              <a:solidFill>
                <a:srgbClr val="4D4034"/>
              </a:solidFill>
              <a:latin typeface="Asap" panose="020F0504030202060203"/>
              <a:ea typeface="Asap" panose="020F0504030202060203"/>
              <a:cs typeface="Asap" panose="020F0504030202060203"/>
              <a:sym typeface="Asap" panose="020F0504030202060203"/>
            </a:endParaRPr>
          </a:p>
        </p:txBody>
      </p:sp>
      <p:sp>
        <p:nvSpPr>
          <p:cNvPr id="17" name="TextBox 17"/>
          <p:cNvSpPr txBox="1"/>
          <p:nvPr/>
        </p:nvSpPr>
        <p:spPr>
          <a:xfrm>
            <a:off x="5481940" y="3511696"/>
            <a:ext cx="7324120" cy="1485981"/>
          </a:xfrm>
          <a:prstGeom prst="rect">
            <a:avLst/>
          </a:prstGeom>
        </p:spPr>
        <p:txBody>
          <a:bodyPr lIns="0" tIns="0" rIns="0" bIns="0" rtlCol="0" anchor="t">
            <a:spAutoFit/>
          </a:bodyPr>
          <a:lstStyle/>
          <a:p>
            <a:pPr marL="647700" lvl="1" indent="-323850" algn="l">
              <a:lnSpc>
                <a:spcPts val="3900"/>
              </a:lnSpc>
              <a:spcBef>
                <a:spcPct val="0"/>
              </a:spcBef>
              <a:buFont typeface="Arial" panose="020B0604020202020204"/>
              <a:buChar char="•"/>
            </a:pPr>
            <a:r>
              <a:rPr lang="en-US" sz="3000">
                <a:solidFill>
                  <a:srgbClr val="4D4034"/>
                </a:solidFill>
                <a:latin typeface="Asap" panose="020F0504030202060203"/>
                <a:ea typeface="Asap" panose="020F0504030202060203"/>
                <a:cs typeface="Asap" panose="020F0504030202060203"/>
                <a:sym typeface="Asap" panose="020F0504030202060203"/>
              </a:rPr>
              <a:t>Đơn giản: Tránh sự lộn xộn, chỉ tập trung vào các yếu tố cần thiết để giữ giao diện sạch và dễ hiểu.</a:t>
            </a:r>
            <a:endParaRPr lang="en-US" sz="3000">
              <a:solidFill>
                <a:srgbClr val="4D4034"/>
              </a:solidFill>
              <a:latin typeface="Asap" panose="020F0504030202060203"/>
              <a:ea typeface="Asap" panose="020F0504030202060203"/>
              <a:cs typeface="Asap" panose="020F0504030202060203"/>
              <a:sym typeface="Asap" panose="020F0504030202060203"/>
            </a:endParaRPr>
          </a:p>
        </p:txBody>
      </p:sp>
      <p:sp>
        <p:nvSpPr>
          <p:cNvPr id="18" name="TextBox 18"/>
          <p:cNvSpPr txBox="1"/>
          <p:nvPr/>
        </p:nvSpPr>
        <p:spPr>
          <a:xfrm>
            <a:off x="494481" y="5902553"/>
            <a:ext cx="7324120" cy="1485981"/>
          </a:xfrm>
          <a:prstGeom prst="rect">
            <a:avLst/>
          </a:prstGeom>
        </p:spPr>
        <p:txBody>
          <a:bodyPr lIns="0" tIns="0" rIns="0" bIns="0" rtlCol="0" anchor="t">
            <a:spAutoFit/>
          </a:bodyPr>
          <a:lstStyle/>
          <a:p>
            <a:pPr marL="647700" lvl="1" indent="-323850" algn="l">
              <a:lnSpc>
                <a:spcPts val="3900"/>
              </a:lnSpc>
              <a:spcBef>
                <a:spcPct val="0"/>
              </a:spcBef>
              <a:buFont typeface="Arial" panose="020B0604020202020204"/>
              <a:buChar char="•"/>
            </a:pPr>
            <a:r>
              <a:rPr lang="en-US" sz="3000">
                <a:solidFill>
                  <a:srgbClr val="4D4034"/>
                </a:solidFill>
                <a:latin typeface="Asap" panose="020F0504030202060203"/>
                <a:ea typeface="Asap" panose="020F0504030202060203"/>
                <a:cs typeface="Asap" panose="020F0504030202060203"/>
                <a:sym typeface="Asap" panose="020F0504030202060203"/>
              </a:rPr>
              <a:t>Nhất quán: Đảm bảo phong cách (font chữ, màu sắc, bố cục) đồng nhất trên toàn bộ website.</a:t>
            </a:r>
            <a:endParaRPr lang="en-US" sz="3000">
              <a:solidFill>
                <a:srgbClr val="4D4034"/>
              </a:solidFill>
              <a:latin typeface="Asap" panose="020F0504030202060203"/>
              <a:ea typeface="Asap" panose="020F0504030202060203"/>
              <a:cs typeface="Asap" panose="020F0504030202060203"/>
              <a:sym typeface="Asap" panose="020F0504030202060203"/>
            </a:endParaRPr>
          </a:p>
        </p:txBody>
      </p:sp>
      <p:sp>
        <p:nvSpPr>
          <p:cNvPr id="19" name="TextBox 19"/>
          <p:cNvSpPr txBox="1"/>
          <p:nvPr/>
        </p:nvSpPr>
        <p:spPr>
          <a:xfrm>
            <a:off x="9935180" y="6039711"/>
            <a:ext cx="7324120" cy="990654"/>
          </a:xfrm>
          <a:prstGeom prst="rect">
            <a:avLst/>
          </a:prstGeom>
        </p:spPr>
        <p:txBody>
          <a:bodyPr lIns="0" tIns="0" rIns="0" bIns="0" rtlCol="0" anchor="t">
            <a:spAutoFit/>
          </a:bodyPr>
          <a:lstStyle/>
          <a:p>
            <a:pPr marL="647700" lvl="1" indent="-323850" algn="l">
              <a:lnSpc>
                <a:spcPts val="3900"/>
              </a:lnSpc>
              <a:spcBef>
                <a:spcPct val="0"/>
              </a:spcBef>
              <a:buFont typeface="Arial" panose="020B0604020202020204"/>
              <a:buChar char="•"/>
            </a:pPr>
            <a:r>
              <a:rPr lang="en-US" sz="3000">
                <a:solidFill>
                  <a:srgbClr val="4D4034"/>
                </a:solidFill>
                <a:latin typeface="Asap" panose="020F0504030202060203"/>
                <a:ea typeface="Asap" panose="020F0504030202060203"/>
                <a:cs typeface="Asap" panose="020F0504030202060203"/>
                <a:sym typeface="Asap" panose="020F0504030202060203"/>
              </a:rPr>
              <a:t>Trực quan: Mọi nút bấm, biểu tượng, và tính năng cần dễ nhận diện và sử dụng.</a:t>
            </a:r>
            <a:endParaRPr lang="en-US" sz="3000">
              <a:solidFill>
                <a:srgbClr val="4D4034"/>
              </a:solidFill>
              <a:latin typeface="Asap" panose="020F0504030202060203"/>
              <a:ea typeface="Asap" panose="020F0504030202060203"/>
              <a:cs typeface="Asap" panose="020F0504030202060203"/>
              <a:sym typeface="Asap" panose="020F0504030202060203"/>
            </a:endParaRPr>
          </a:p>
        </p:txBody>
      </p:sp>
      <p:sp>
        <p:nvSpPr>
          <p:cNvPr id="20" name="TextBox 20"/>
          <p:cNvSpPr txBox="1"/>
          <p:nvPr/>
        </p:nvSpPr>
        <p:spPr>
          <a:xfrm>
            <a:off x="381517" y="8069676"/>
            <a:ext cx="7437084" cy="1485981"/>
          </a:xfrm>
          <a:prstGeom prst="rect">
            <a:avLst/>
          </a:prstGeom>
        </p:spPr>
        <p:txBody>
          <a:bodyPr lIns="0" tIns="0" rIns="0" bIns="0" rtlCol="0" anchor="t">
            <a:spAutoFit/>
          </a:bodyPr>
          <a:lstStyle/>
          <a:p>
            <a:pPr marL="647700" lvl="1" indent="-323850" algn="l">
              <a:lnSpc>
                <a:spcPts val="3900"/>
              </a:lnSpc>
              <a:spcBef>
                <a:spcPct val="0"/>
              </a:spcBef>
              <a:buFont typeface="Arial" panose="020B0604020202020204"/>
              <a:buChar char="•"/>
            </a:pPr>
            <a:r>
              <a:rPr lang="en-US" sz="3000">
                <a:solidFill>
                  <a:srgbClr val="4D4034"/>
                </a:solidFill>
                <a:latin typeface="Asap" panose="020F0504030202060203"/>
                <a:ea typeface="Asap" panose="020F0504030202060203"/>
                <a:cs typeface="Asap" panose="020F0504030202060203"/>
                <a:sym typeface="Asap" panose="020F0504030202060203"/>
              </a:rPr>
              <a:t>Dễ sử dụng: Giảm tối đa số lần click chuột để người dùng hoàn thành các thao tác cơ bản như đặt hàng, tìm kiếm.</a:t>
            </a:r>
            <a:endParaRPr lang="en-US" sz="3000">
              <a:solidFill>
                <a:srgbClr val="4D4034"/>
              </a:solidFill>
              <a:latin typeface="Asap" panose="020F0504030202060203"/>
              <a:ea typeface="Asap" panose="020F0504030202060203"/>
              <a:cs typeface="Asap" panose="020F0504030202060203"/>
              <a:sym typeface="Asap" panose="020F0504030202060203"/>
            </a:endParaRPr>
          </a:p>
        </p:txBody>
      </p:sp>
      <p:sp>
        <p:nvSpPr>
          <p:cNvPr id="21" name="TextBox 21"/>
          <p:cNvSpPr txBox="1"/>
          <p:nvPr/>
        </p:nvSpPr>
        <p:spPr>
          <a:xfrm>
            <a:off x="10206739" y="8069676"/>
            <a:ext cx="7052561" cy="1485981"/>
          </a:xfrm>
          <a:prstGeom prst="rect">
            <a:avLst/>
          </a:prstGeom>
        </p:spPr>
        <p:txBody>
          <a:bodyPr lIns="0" tIns="0" rIns="0" bIns="0" rtlCol="0" anchor="t">
            <a:spAutoFit/>
          </a:bodyPr>
          <a:lstStyle/>
          <a:p>
            <a:pPr marL="647700" lvl="1" indent="-323850" algn="l">
              <a:lnSpc>
                <a:spcPts val="3900"/>
              </a:lnSpc>
              <a:buFont typeface="Arial" panose="020B0604020202020204"/>
              <a:buChar char="•"/>
            </a:pPr>
            <a:r>
              <a:rPr lang="en-US" sz="3000">
                <a:solidFill>
                  <a:srgbClr val="4D4034"/>
                </a:solidFill>
                <a:latin typeface="Asap" panose="020F0504030202060203"/>
                <a:ea typeface="Asap" panose="020F0504030202060203"/>
                <a:cs typeface="Asap" panose="020F0504030202060203"/>
                <a:sym typeface="Asap" panose="020F0504030202060203"/>
              </a:rPr>
              <a:t>Responsive: Tương thích trên mọi thiết bị, từ máy tính để bàn, máy tính bảng đến điện thoại thông minh.</a:t>
            </a:r>
            <a:endParaRPr lang="en-US" sz="3000">
              <a:solidFill>
                <a:srgbClr val="4D4034"/>
              </a:solidFill>
              <a:latin typeface="Asap" panose="020F0504030202060203"/>
              <a:ea typeface="Asap" panose="020F0504030202060203"/>
              <a:cs typeface="Asap" panose="020F0504030202060203"/>
              <a:sym typeface="Asap" panose="020F0504030202060203"/>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C798"/>
        </a:solidFill>
        <a:effectLst/>
      </p:bgPr>
    </p:bg>
    <p:spTree>
      <p:nvGrpSpPr>
        <p:cNvPr id="1" name=""/>
        <p:cNvGrpSpPr/>
        <p:nvPr/>
      </p:nvGrpSpPr>
      <p:grpSpPr>
        <a:xfrm>
          <a:off x="0" y="0"/>
          <a:ext cx="0" cy="0"/>
          <a:chOff x="0" y="0"/>
          <a:chExt cx="0" cy="0"/>
        </a:xfrm>
      </p:grpSpPr>
      <p:sp>
        <p:nvSpPr>
          <p:cNvPr id="2" name="Freeform 2"/>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1">
              <a:alphaModFix amt="50000"/>
            </a:blip>
            <a:stretch>
              <a:fillRect/>
            </a:stretch>
          </a:blipFill>
        </p:spPr>
      </p:sp>
      <p:sp>
        <p:nvSpPr>
          <p:cNvPr id="3" name="Freeform 3"/>
          <p:cNvSpPr/>
          <p:nvPr/>
        </p:nvSpPr>
        <p:spPr>
          <a:xfrm rot="-2815758" flipH="1">
            <a:off x="1659785" y="1439039"/>
            <a:ext cx="16376994" cy="16840096"/>
          </a:xfrm>
          <a:custGeom>
            <a:avLst/>
            <a:gdLst/>
            <a:ahLst/>
            <a:cxnLst/>
            <a:rect l="l" t="t" r="r" b="b"/>
            <a:pathLst>
              <a:path w="16376994" h="16840096">
                <a:moveTo>
                  <a:pt x="16376994" y="0"/>
                </a:moveTo>
                <a:lnTo>
                  <a:pt x="0" y="0"/>
                </a:lnTo>
                <a:lnTo>
                  <a:pt x="0" y="16840096"/>
                </a:lnTo>
                <a:lnTo>
                  <a:pt x="16376994" y="16840096"/>
                </a:lnTo>
                <a:lnTo>
                  <a:pt x="16376994" y="0"/>
                </a:lnTo>
                <a:close/>
              </a:path>
            </a:pathLst>
          </a:custGeom>
          <a:blipFill>
            <a:blip r:embed="rId2"/>
            <a:stretch>
              <a:fillRect/>
            </a:stretch>
          </a:blipFill>
        </p:spPr>
      </p:sp>
      <p:grpSp>
        <p:nvGrpSpPr>
          <p:cNvPr id="4" name="Group 4"/>
          <p:cNvGrpSpPr/>
          <p:nvPr/>
        </p:nvGrpSpPr>
        <p:grpSpPr>
          <a:xfrm rot="0">
            <a:off x="5234357" y="2543342"/>
            <a:ext cx="7792060" cy="763606"/>
            <a:chOff x="0" y="0"/>
            <a:chExt cx="10389413" cy="1018142"/>
          </a:xfrm>
        </p:grpSpPr>
        <p:sp>
          <p:nvSpPr>
            <p:cNvPr id="5" name="AutoShape 5"/>
            <p:cNvSpPr/>
            <p:nvPr/>
          </p:nvSpPr>
          <p:spPr>
            <a:xfrm>
              <a:off x="294242" y="319642"/>
              <a:ext cx="0" cy="698500"/>
            </a:xfrm>
            <a:prstGeom prst="line">
              <a:avLst/>
            </a:prstGeom>
            <a:ln w="50800" cap="flat">
              <a:solidFill>
                <a:srgbClr val="4D4034"/>
              </a:solidFill>
              <a:prstDash val="solid"/>
              <a:headEnd type="none" w="sm" len="sm"/>
              <a:tailEnd type="none" w="sm" len="sm"/>
            </a:ln>
          </p:spPr>
        </p:sp>
        <p:sp>
          <p:nvSpPr>
            <p:cNvPr id="6" name="AutoShape 6"/>
            <p:cNvSpPr/>
            <p:nvPr/>
          </p:nvSpPr>
          <p:spPr>
            <a:xfrm>
              <a:off x="10120572" y="268842"/>
              <a:ext cx="0" cy="698500"/>
            </a:xfrm>
            <a:prstGeom prst="line">
              <a:avLst/>
            </a:prstGeom>
            <a:ln w="50800" cap="flat">
              <a:solidFill>
                <a:srgbClr val="4D4034"/>
              </a:solidFill>
              <a:prstDash val="solid"/>
              <a:headEnd type="none" w="sm" len="sm"/>
              <a:tailEnd type="none" w="sm" len="sm"/>
            </a:ln>
          </p:spPr>
        </p:sp>
        <p:grpSp>
          <p:nvGrpSpPr>
            <p:cNvPr id="7" name="Group 7"/>
            <p:cNvGrpSpPr/>
            <p:nvPr/>
          </p:nvGrpSpPr>
          <p:grpSpPr>
            <a:xfrm rot="0">
              <a:off x="0" y="0"/>
              <a:ext cx="537684" cy="53768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10" name="AutoShape 10"/>
            <p:cNvSpPr/>
            <p:nvPr/>
          </p:nvSpPr>
          <p:spPr>
            <a:xfrm flipV="1">
              <a:off x="537684" y="268842"/>
              <a:ext cx="9314046" cy="0"/>
            </a:xfrm>
            <a:prstGeom prst="line">
              <a:avLst/>
            </a:prstGeom>
            <a:ln w="50800" cap="flat">
              <a:solidFill>
                <a:srgbClr val="4D4034"/>
              </a:solidFill>
              <a:prstDash val="solid"/>
              <a:headEnd type="none" w="sm" len="sm"/>
              <a:tailEnd type="none" w="sm" len="sm"/>
            </a:ln>
          </p:spPr>
        </p:sp>
        <p:grpSp>
          <p:nvGrpSpPr>
            <p:cNvPr id="11" name="Group 11"/>
            <p:cNvGrpSpPr/>
            <p:nvPr/>
          </p:nvGrpSpPr>
          <p:grpSpPr>
            <a:xfrm rot="0">
              <a:off x="9851730" y="0"/>
              <a:ext cx="537684" cy="5376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grpSp>
        <p:nvGrpSpPr>
          <p:cNvPr id="14" name="Group 14"/>
          <p:cNvGrpSpPr/>
          <p:nvPr/>
        </p:nvGrpSpPr>
        <p:grpSpPr>
          <a:xfrm rot="0">
            <a:off x="9318457" y="3221742"/>
            <a:ext cx="7067108" cy="4985733"/>
            <a:chOff x="0" y="0"/>
            <a:chExt cx="7221491" cy="5094647"/>
          </a:xfrm>
        </p:grpSpPr>
        <p:sp>
          <p:nvSpPr>
            <p:cNvPr id="15" name="Freeform 15"/>
            <p:cNvSpPr/>
            <p:nvPr/>
          </p:nvSpPr>
          <p:spPr>
            <a:xfrm>
              <a:off x="-9098" y="-6509"/>
              <a:ext cx="7235822" cy="5126700"/>
            </a:xfrm>
            <a:custGeom>
              <a:avLst/>
              <a:gdLst/>
              <a:ahLst/>
              <a:cxnLst/>
              <a:rect l="l" t="t" r="r" b="b"/>
              <a:pathLst>
                <a:path w="7235822" h="5126700">
                  <a:moveTo>
                    <a:pt x="63030" y="4533147"/>
                  </a:moveTo>
                  <a:cubicBezTo>
                    <a:pt x="63030" y="4533147"/>
                    <a:pt x="0" y="4286583"/>
                    <a:pt x="10218" y="1214762"/>
                  </a:cubicBezTo>
                  <a:cubicBezTo>
                    <a:pt x="18651" y="990971"/>
                    <a:pt x="65033" y="645332"/>
                    <a:pt x="65033" y="645332"/>
                  </a:cubicBezTo>
                  <a:cubicBezTo>
                    <a:pt x="82233" y="502466"/>
                    <a:pt x="56685" y="337866"/>
                    <a:pt x="181385" y="223925"/>
                  </a:cubicBezTo>
                  <a:cubicBezTo>
                    <a:pt x="346794" y="72788"/>
                    <a:pt x="621643" y="0"/>
                    <a:pt x="6342748" y="6965"/>
                  </a:cubicBezTo>
                  <a:cubicBezTo>
                    <a:pt x="6559497" y="16819"/>
                    <a:pt x="6763811" y="36481"/>
                    <a:pt x="6898000" y="101690"/>
                  </a:cubicBezTo>
                  <a:cubicBezTo>
                    <a:pt x="7154046" y="226120"/>
                    <a:pt x="7235821" y="459160"/>
                    <a:pt x="7230333" y="704684"/>
                  </a:cubicBezTo>
                  <a:cubicBezTo>
                    <a:pt x="7230333" y="704684"/>
                    <a:pt x="7187045" y="1013073"/>
                    <a:pt x="7194479" y="1248607"/>
                  </a:cubicBezTo>
                  <a:cubicBezTo>
                    <a:pt x="7201602" y="4274948"/>
                    <a:pt x="7208759" y="4470551"/>
                    <a:pt x="7208759" y="4470551"/>
                  </a:cubicBezTo>
                  <a:cubicBezTo>
                    <a:pt x="7192077" y="4686283"/>
                    <a:pt x="7077432" y="4896895"/>
                    <a:pt x="6880564" y="5008520"/>
                  </a:cubicBezTo>
                  <a:cubicBezTo>
                    <a:pt x="6730213" y="5093768"/>
                    <a:pt x="6532181" y="5108866"/>
                    <a:pt x="5190178" y="5098124"/>
                  </a:cubicBezTo>
                  <a:cubicBezTo>
                    <a:pt x="645952" y="5092847"/>
                    <a:pt x="384604" y="5126701"/>
                    <a:pt x="254278" y="5017543"/>
                  </a:cubicBezTo>
                  <a:cubicBezTo>
                    <a:pt x="145767" y="4926658"/>
                    <a:pt x="81795" y="4733346"/>
                    <a:pt x="63030" y="4533147"/>
                  </a:cubicBezTo>
                  <a:close/>
                </a:path>
              </a:pathLst>
            </a:custGeom>
            <a:solidFill>
              <a:srgbClr val="FFF8ED"/>
            </a:solidFill>
          </p:spPr>
        </p:sp>
      </p:grpSp>
      <p:grpSp>
        <p:nvGrpSpPr>
          <p:cNvPr id="16" name="Group 16"/>
          <p:cNvGrpSpPr/>
          <p:nvPr/>
        </p:nvGrpSpPr>
        <p:grpSpPr>
          <a:xfrm rot="0">
            <a:off x="1902434" y="3221742"/>
            <a:ext cx="7067108" cy="5151653"/>
            <a:chOff x="0" y="0"/>
            <a:chExt cx="7221491" cy="5264191"/>
          </a:xfrm>
        </p:grpSpPr>
        <p:sp>
          <p:nvSpPr>
            <p:cNvPr id="17" name="Freeform 17"/>
            <p:cNvSpPr/>
            <p:nvPr/>
          </p:nvSpPr>
          <p:spPr>
            <a:xfrm>
              <a:off x="-9098" y="-6509"/>
              <a:ext cx="7235822" cy="5296245"/>
            </a:xfrm>
            <a:custGeom>
              <a:avLst/>
              <a:gdLst/>
              <a:ahLst/>
              <a:cxnLst/>
              <a:rect l="l" t="t" r="r" b="b"/>
              <a:pathLst>
                <a:path w="7235822" h="5296245">
                  <a:moveTo>
                    <a:pt x="63030" y="4702691"/>
                  </a:moveTo>
                  <a:cubicBezTo>
                    <a:pt x="63030" y="4702691"/>
                    <a:pt x="0" y="4456127"/>
                    <a:pt x="10218" y="1214762"/>
                  </a:cubicBezTo>
                  <a:cubicBezTo>
                    <a:pt x="18651" y="990971"/>
                    <a:pt x="65033" y="645332"/>
                    <a:pt x="65033" y="645332"/>
                  </a:cubicBezTo>
                  <a:cubicBezTo>
                    <a:pt x="82233" y="502466"/>
                    <a:pt x="56685" y="337866"/>
                    <a:pt x="181385" y="223925"/>
                  </a:cubicBezTo>
                  <a:cubicBezTo>
                    <a:pt x="346794" y="72788"/>
                    <a:pt x="621643" y="0"/>
                    <a:pt x="6342748" y="6965"/>
                  </a:cubicBezTo>
                  <a:cubicBezTo>
                    <a:pt x="6559497" y="16819"/>
                    <a:pt x="6763811" y="36481"/>
                    <a:pt x="6898000" y="101690"/>
                  </a:cubicBezTo>
                  <a:cubicBezTo>
                    <a:pt x="7154046" y="226120"/>
                    <a:pt x="7235821" y="459160"/>
                    <a:pt x="7230333" y="704684"/>
                  </a:cubicBezTo>
                  <a:cubicBezTo>
                    <a:pt x="7230333" y="704684"/>
                    <a:pt x="7187045" y="1013073"/>
                    <a:pt x="7194479" y="1248607"/>
                  </a:cubicBezTo>
                  <a:cubicBezTo>
                    <a:pt x="7201602" y="4444493"/>
                    <a:pt x="7208759" y="4640096"/>
                    <a:pt x="7208759" y="4640096"/>
                  </a:cubicBezTo>
                  <a:cubicBezTo>
                    <a:pt x="7192077" y="4855828"/>
                    <a:pt x="7077432" y="5066440"/>
                    <a:pt x="6880564" y="5178064"/>
                  </a:cubicBezTo>
                  <a:cubicBezTo>
                    <a:pt x="6730213" y="5263313"/>
                    <a:pt x="6532181" y="5278410"/>
                    <a:pt x="5190178" y="5267669"/>
                  </a:cubicBezTo>
                  <a:cubicBezTo>
                    <a:pt x="645952" y="5262392"/>
                    <a:pt x="384604" y="5296245"/>
                    <a:pt x="254278" y="5187087"/>
                  </a:cubicBezTo>
                  <a:cubicBezTo>
                    <a:pt x="145767" y="5096202"/>
                    <a:pt x="81795" y="4902890"/>
                    <a:pt x="63030" y="4702691"/>
                  </a:cubicBezTo>
                  <a:close/>
                </a:path>
              </a:pathLst>
            </a:custGeom>
            <a:solidFill>
              <a:srgbClr val="FFF8ED"/>
            </a:solidFill>
          </p:spPr>
        </p:sp>
      </p:grpSp>
      <p:sp>
        <p:nvSpPr>
          <p:cNvPr id="18" name="TextBox 18"/>
          <p:cNvSpPr txBox="1"/>
          <p:nvPr/>
        </p:nvSpPr>
        <p:spPr>
          <a:xfrm>
            <a:off x="2580642" y="3609338"/>
            <a:ext cx="5796159" cy="1057167"/>
          </a:xfrm>
          <a:prstGeom prst="rect">
            <a:avLst/>
          </a:prstGeom>
        </p:spPr>
        <p:txBody>
          <a:bodyPr lIns="0" tIns="0" rIns="0" bIns="0" rtlCol="0" anchor="t">
            <a:spAutoFit/>
          </a:bodyPr>
          <a:lstStyle/>
          <a:p>
            <a:pPr algn="ctr">
              <a:lnSpc>
                <a:spcPts val="4200"/>
              </a:lnSpc>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Đối tượng khách hàng chính</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4200"/>
              </a:lnSpc>
            </a:pPr>
          </a:p>
        </p:txBody>
      </p:sp>
      <p:sp>
        <p:nvSpPr>
          <p:cNvPr id="19" name="TextBox 19"/>
          <p:cNvSpPr txBox="1"/>
          <p:nvPr/>
        </p:nvSpPr>
        <p:spPr>
          <a:xfrm>
            <a:off x="2580642" y="4509796"/>
            <a:ext cx="5601899" cy="3199346"/>
          </a:xfrm>
          <a:prstGeom prst="rect">
            <a:avLst/>
          </a:prstGeom>
        </p:spPr>
        <p:txBody>
          <a:bodyPr lIns="0" tIns="0" rIns="0" bIns="0" rtlCol="0" anchor="t">
            <a:spAutoFit/>
          </a:bodyPr>
          <a:lstStyle/>
          <a:p>
            <a:pPr marL="496570" lvl="1" indent="-248285" algn="just">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 Độ tuổi: 18-40 tuổi.</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just">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Sở thích: Yêu thích cà phê, thường xuyên truy cập các trang web để đặt hàng trực tuyến.</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just">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Hành vi: Sử dụng thiết bị di động nhiều hơn máy tính để tìm kiếm thông tin và mua hàng.</a:t>
            </a:r>
            <a:endParaRPr lang="en-US" sz="2300">
              <a:solidFill>
                <a:srgbClr val="4D4034"/>
              </a:solidFill>
              <a:latin typeface="Asap" panose="020F0504030202060203"/>
              <a:ea typeface="Asap" panose="020F0504030202060203"/>
              <a:cs typeface="Asap" panose="020F0504030202060203"/>
              <a:sym typeface="Asap" panose="020F0504030202060203"/>
            </a:endParaRPr>
          </a:p>
          <a:p>
            <a:pPr algn="just">
              <a:lnSpc>
                <a:spcPts val="3220"/>
              </a:lnSpc>
            </a:pPr>
          </a:p>
        </p:txBody>
      </p:sp>
      <p:sp>
        <p:nvSpPr>
          <p:cNvPr id="20" name="TextBox 20"/>
          <p:cNvSpPr txBox="1"/>
          <p:nvPr/>
        </p:nvSpPr>
        <p:spPr>
          <a:xfrm>
            <a:off x="9848282" y="3628388"/>
            <a:ext cx="5915200" cy="1019283"/>
          </a:xfrm>
          <a:prstGeom prst="rect">
            <a:avLst/>
          </a:prstGeom>
        </p:spPr>
        <p:txBody>
          <a:bodyPr lIns="0" tIns="0" rIns="0" bIns="0" rtlCol="0" anchor="t">
            <a:spAutoFit/>
          </a:bodyPr>
          <a:lstStyle/>
          <a:p>
            <a:pPr algn="ctr">
              <a:lnSpc>
                <a:spcPts val="4050"/>
              </a:lnSpc>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Nhu cầu và mong đợi</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a:p>
            <a:pPr marL="0" lvl="1" indent="0" algn="ctr">
              <a:lnSpc>
                <a:spcPts val="4050"/>
              </a:lnSpc>
            </a:pPr>
          </a:p>
        </p:txBody>
      </p:sp>
      <p:sp>
        <p:nvSpPr>
          <p:cNvPr id="21" name="TextBox 21"/>
          <p:cNvSpPr txBox="1"/>
          <p:nvPr/>
        </p:nvSpPr>
        <p:spPr>
          <a:xfrm>
            <a:off x="10077139" y="4609355"/>
            <a:ext cx="5898557" cy="2399192"/>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 Giao diện dễ nhìn, dễ sử dụng.</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Thông tin sản phẩm hiển thị rõ ràng, đầy đủ giá cả và mô tả.</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 Hình ảnh đẹp, hấp dẫn thể hiện được chất lượng sản phẩm.</a:t>
            </a:r>
            <a:endParaRPr lang="en-US" sz="2300">
              <a:solidFill>
                <a:srgbClr val="4D4034"/>
              </a:solidFill>
              <a:latin typeface="Asap" panose="020F0504030202060203"/>
              <a:ea typeface="Asap" panose="020F0504030202060203"/>
              <a:cs typeface="Asap" panose="020F0504030202060203"/>
              <a:sym typeface="Asap" panose="020F0504030202060203"/>
            </a:endParaRPr>
          </a:p>
          <a:p>
            <a:pPr algn="l">
              <a:lnSpc>
                <a:spcPts val="3220"/>
              </a:lnSpc>
            </a:pPr>
          </a:p>
        </p:txBody>
      </p:sp>
      <p:sp>
        <p:nvSpPr>
          <p:cNvPr id="22" name="TextBox 22"/>
          <p:cNvSpPr txBox="1"/>
          <p:nvPr/>
        </p:nvSpPr>
        <p:spPr>
          <a:xfrm>
            <a:off x="3791952" y="683627"/>
            <a:ext cx="11053010" cy="764339"/>
          </a:xfrm>
          <a:prstGeom prst="rect">
            <a:avLst/>
          </a:prstGeom>
        </p:spPr>
        <p:txBody>
          <a:bodyPr lIns="0" tIns="0" rIns="0" bIns="0" rtlCol="0" anchor="t">
            <a:spAutoFit/>
          </a:bodyPr>
          <a:lstStyle/>
          <a:p>
            <a:pPr marL="0" lvl="0" indent="0" algn="ctr">
              <a:lnSpc>
                <a:spcPts val="5770"/>
              </a:lnSpc>
              <a:spcBef>
                <a:spcPct val="0"/>
              </a:spcBef>
            </a:pPr>
            <a:r>
              <a:rPr lang="en-US" sz="6075" b="1" spc="-182">
                <a:solidFill>
                  <a:srgbClr val="4D4034"/>
                </a:solidFill>
                <a:latin typeface="Faustina Bold" panose="00000800000000000000"/>
                <a:ea typeface="Faustina Bold" panose="00000800000000000000"/>
                <a:cs typeface="Faustina Bold" panose="00000800000000000000"/>
                <a:sym typeface="Faustina Bold" panose="00000800000000000000"/>
              </a:rPr>
              <a:t>2. Phân tích và lên ý tưởng</a:t>
            </a:r>
            <a:endParaRPr lang="en-US" sz="6075" b="1" spc="-182">
              <a:solidFill>
                <a:srgbClr val="4D4034"/>
              </a:solidFill>
              <a:latin typeface="Faustina Bold" panose="00000800000000000000"/>
              <a:ea typeface="Faustina Bold" panose="00000800000000000000"/>
              <a:cs typeface="Faustina Bold" panose="00000800000000000000"/>
              <a:sym typeface="Faustina Bold" panose="00000800000000000000"/>
            </a:endParaRPr>
          </a:p>
        </p:txBody>
      </p:sp>
      <p:sp>
        <p:nvSpPr>
          <p:cNvPr id="23" name="TextBox 23"/>
          <p:cNvSpPr txBox="1"/>
          <p:nvPr/>
        </p:nvSpPr>
        <p:spPr>
          <a:xfrm>
            <a:off x="6405485" y="1728941"/>
            <a:ext cx="5825944" cy="495327"/>
          </a:xfrm>
          <a:prstGeom prst="rect">
            <a:avLst/>
          </a:prstGeom>
        </p:spPr>
        <p:txBody>
          <a:bodyPr lIns="0" tIns="0" rIns="0" bIns="0" rtlCol="0" anchor="t">
            <a:spAutoFit/>
          </a:bodyPr>
          <a:lstStyle/>
          <a:p>
            <a:pPr algn="ctr">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2.1 Phân tích đối tượng người dùng</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0C798"/>
        </a:solidFill>
        <a:effectLst/>
      </p:bgPr>
    </p:bg>
    <p:spTree>
      <p:nvGrpSpPr>
        <p:cNvPr id="1" name=""/>
        <p:cNvGrpSpPr/>
        <p:nvPr/>
      </p:nvGrpSpPr>
      <p:grpSpPr>
        <a:xfrm>
          <a:off x="0" y="0"/>
          <a:ext cx="0" cy="0"/>
          <a:chOff x="0" y="0"/>
          <a:chExt cx="0" cy="0"/>
        </a:xfrm>
      </p:grpSpPr>
      <p:sp>
        <p:nvSpPr>
          <p:cNvPr id="2" name="Freeform 2"/>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1">
              <a:alphaModFix amt="50000"/>
            </a:blip>
            <a:stretch>
              <a:fillRect/>
            </a:stretch>
          </a:blipFill>
        </p:spPr>
      </p:sp>
      <p:sp>
        <p:nvSpPr>
          <p:cNvPr id="3" name="Freeform 3"/>
          <p:cNvSpPr/>
          <p:nvPr/>
        </p:nvSpPr>
        <p:spPr>
          <a:xfrm rot="-2815758" flipH="1">
            <a:off x="1659785" y="1439039"/>
            <a:ext cx="16376994" cy="16840096"/>
          </a:xfrm>
          <a:custGeom>
            <a:avLst/>
            <a:gdLst/>
            <a:ahLst/>
            <a:cxnLst/>
            <a:rect l="l" t="t" r="r" b="b"/>
            <a:pathLst>
              <a:path w="16376994" h="16840096">
                <a:moveTo>
                  <a:pt x="16376994" y="0"/>
                </a:moveTo>
                <a:lnTo>
                  <a:pt x="0" y="0"/>
                </a:lnTo>
                <a:lnTo>
                  <a:pt x="0" y="16840096"/>
                </a:lnTo>
                <a:lnTo>
                  <a:pt x="16376994" y="16840096"/>
                </a:lnTo>
                <a:lnTo>
                  <a:pt x="16376994" y="0"/>
                </a:lnTo>
                <a:close/>
              </a:path>
            </a:pathLst>
          </a:custGeom>
          <a:blipFill>
            <a:blip r:embed="rId2"/>
            <a:stretch>
              <a:fillRect/>
            </a:stretch>
          </a:blipFill>
        </p:spPr>
      </p:sp>
      <p:grpSp>
        <p:nvGrpSpPr>
          <p:cNvPr id="4" name="Group 4"/>
          <p:cNvGrpSpPr/>
          <p:nvPr/>
        </p:nvGrpSpPr>
        <p:grpSpPr>
          <a:xfrm rot="0">
            <a:off x="5234357" y="2543342"/>
            <a:ext cx="7792060" cy="763606"/>
            <a:chOff x="0" y="0"/>
            <a:chExt cx="10389413" cy="1018142"/>
          </a:xfrm>
        </p:grpSpPr>
        <p:sp>
          <p:nvSpPr>
            <p:cNvPr id="5" name="AutoShape 5"/>
            <p:cNvSpPr/>
            <p:nvPr/>
          </p:nvSpPr>
          <p:spPr>
            <a:xfrm>
              <a:off x="294242" y="319642"/>
              <a:ext cx="0" cy="698500"/>
            </a:xfrm>
            <a:prstGeom prst="line">
              <a:avLst/>
            </a:prstGeom>
            <a:ln w="50800" cap="flat">
              <a:solidFill>
                <a:srgbClr val="4D4034"/>
              </a:solidFill>
              <a:prstDash val="solid"/>
              <a:headEnd type="none" w="sm" len="sm"/>
              <a:tailEnd type="none" w="sm" len="sm"/>
            </a:ln>
          </p:spPr>
        </p:sp>
        <p:sp>
          <p:nvSpPr>
            <p:cNvPr id="6" name="AutoShape 6"/>
            <p:cNvSpPr/>
            <p:nvPr/>
          </p:nvSpPr>
          <p:spPr>
            <a:xfrm>
              <a:off x="10120572" y="268842"/>
              <a:ext cx="0" cy="698500"/>
            </a:xfrm>
            <a:prstGeom prst="line">
              <a:avLst/>
            </a:prstGeom>
            <a:ln w="50800" cap="flat">
              <a:solidFill>
                <a:srgbClr val="4D4034"/>
              </a:solidFill>
              <a:prstDash val="solid"/>
              <a:headEnd type="none" w="sm" len="sm"/>
              <a:tailEnd type="none" w="sm" len="sm"/>
            </a:ln>
          </p:spPr>
        </p:sp>
        <p:grpSp>
          <p:nvGrpSpPr>
            <p:cNvPr id="7" name="Group 7"/>
            <p:cNvGrpSpPr/>
            <p:nvPr/>
          </p:nvGrpSpPr>
          <p:grpSpPr>
            <a:xfrm rot="0">
              <a:off x="0" y="0"/>
              <a:ext cx="537684" cy="53768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10" name="AutoShape 10"/>
            <p:cNvSpPr/>
            <p:nvPr/>
          </p:nvSpPr>
          <p:spPr>
            <a:xfrm flipV="1">
              <a:off x="537684" y="268842"/>
              <a:ext cx="9314046" cy="0"/>
            </a:xfrm>
            <a:prstGeom prst="line">
              <a:avLst/>
            </a:prstGeom>
            <a:ln w="50800" cap="flat">
              <a:solidFill>
                <a:srgbClr val="4D4034"/>
              </a:solidFill>
              <a:prstDash val="solid"/>
              <a:headEnd type="none" w="sm" len="sm"/>
              <a:tailEnd type="none" w="sm" len="sm"/>
            </a:ln>
          </p:spPr>
        </p:sp>
        <p:grpSp>
          <p:nvGrpSpPr>
            <p:cNvPr id="11" name="Group 11"/>
            <p:cNvGrpSpPr/>
            <p:nvPr/>
          </p:nvGrpSpPr>
          <p:grpSpPr>
            <a:xfrm rot="0">
              <a:off x="9851730" y="0"/>
              <a:ext cx="537684" cy="5376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grpSp>
        <p:nvGrpSpPr>
          <p:cNvPr id="14" name="Group 14"/>
          <p:cNvGrpSpPr/>
          <p:nvPr/>
        </p:nvGrpSpPr>
        <p:grpSpPr>
          <a:xfrm rot="0">
            <a:off x="9318457" y="3221742"/>
            <a:ext cx="7067108" cy="4985733"/>
            <a:chOff x="0" y="0"/>
            <a:chExt cx="7221491" cy="5094647"/>
          </a:xfrm>
        </p:grpSpPr>
        <p:sp>
          <p:nvSpPr>
            <p:cNvPr id="15" name="Freeform 15"/>
            <p:cNvSpPr/>
            <p:nvPr/>
          </p:nvSpPr>
          <p:spPr>
            <a:xfrm>
              <a:off x="-9098" y="-6509"/>
              <a:ext cx="7235822" cy="5126700"/>
            </a:xfrm>
            <a:custGeom>
              <a:avLst/>
              <a:gdLst/>
              <a:ahLst/>
              <a:cxnLst/>
              <a:rect l="l" t="t" r="r" b="b"/>
              <a:pathLst>
                <a:path w="7235822" h="5126700">
                  <a:moveTo>
                    <a:pt x="63030" y="4533147"/>
                  </a:moveTo>
                  <a:cubicBezTo>
                    <a:pt x="63030" y="4533147"/>
                    <a:pt x="0" y="4286583"/>
                    <a:pt x="10218" y="1214762"/>
                  </a:cubicBezTo>
                  <a:cubicBezTo>
                    <a:pt x="18651" y="990971"/>
                    <a:pt x="65033" y="645332"/>
                    <a:pt x="65033" y="645332"/>
                  </a:cubicBezTo>
                  <a:cubicBezTo>
                    <a:pt x="82233" y="502466"/>
                    <a:pt x="56685" y="337866"/>
                    <a:pt x="181385" y="223925"/>
                  </a:cubicBezTo>
                  <a:cubicBezTo>
                    <a:pt x="346794" y="72788"/>
                    <a:pt x="621643" y="0"/>
                    <a:pt x="6342748" y="6965"/>
                  </a:cubicBezTo>
                  <a:cubicBezTo>
                    <a:pt x="6559497" y="16819"/>
                    <a:pt x="6763811" y="36481"/>
                    <a:pt x="6898000" y="101690"/>
                  </a:cubicBezTo>
                  <a:cubicBezTo>
                    <a:pt x="7154046" y="226120"/>
                    <a:pt x="7235821" y="459160"/>
                    <a:pt x="7230333" y="704684"/>
                  </a:cubicBezTo>
                  <a:cubicBezTo>
                    <a:pt x="7230333" y="704684"/>
                    <a:pt x="7187045" y="1013073"/>
                    <a:pt x="7194479" y="1248607"/>
                  </a:cubicBezTo>
                  <a:cubicBezTo>
                    <a:pt x="7201602" y="4274948"/>
                    <a:pt x="7208759" y="4470551"/>
                    <a:pt x="7208759" y="4470551"/>
                  </a:cubicBezTo>
                  <a:cubicBezTo>
                    <a:pt x="7192077" y="4686283"/>
                    <a:pt x="7077432" y="4896895"/>
                    <a:pt x="6880564" y="5008520"/>
                  </a:cubicBezTo>
                  <a:cubicBezTo>
                    <a:pt x="6730213" y="5093768"/>
                    <a:pt x="6532181" y="5108866"/>
                    <a:pt x="5190178" y="5098124"/>
                  </a:cubicBezTo>
                  <a:cubicBezTo>
                    <a:pt x="645952" y="5092847"/>
                    <a:pt x="384604" y="5126701"/>
                    <a:pt x="254278" y="5017543"/>
                  </a:cubicBezTo>
                  <a:cubicBezTo>
                    <a:pt x="145767" y="4926658"/>
                    <a:pt x="81795" y="4733346"/>
                    <a:pt x="63030" y="4533147"/>
                  </a:cubicBezTo>
                  <a:close/>
                </a:path>
              </a:pathLst>
            </a:custGeom>
            <a:solidFill>
              <a:srgbClr val="FFF8ED"/>
            </a:solidFill>
          </p:spPr>
        </p:sp>
      </p:grpSp>
      <p:grpSp>
        <p:nvGrpSpPr>
          <p:cNvPr id="16" name="Group 16"/>
          <p:cNvGrpSpPr/>
          <p:nvPr/>
        </p:nvGrpSpPr>
        <p:grpSpPr>
          <a:xfrm rot="0">
            <a:off x="1902434" y="3221742"/>
            <a:ext cx="7067108" cy="5151653"/>
            <a:chOff x="0" y="0"/>
            <a:chExt cx="7221491" cy="5264191"/>
          </a:xfrm>
        </p:grpSpPr>
        <p:sp>
          <p:nvSpPr>
            <p:cNvPr id="17" name="Freeform 17"/>
            <p:cNvSpPr/>
            <p:nvPr/>
          </p:nvSpPr>
          <p:spPr>
            <a:xfrm>
              <a:off x="-9098" y="-6509"/>
              <a:ext cx="7235822" cy="5296245"/>
            </a:xfrm>
            <a:custGeom>
              <a:avLst/>
              <a:gdLst/>
              <a:ahLst/>
              <a:cxnLst/>
              <a:rect l="l" t="t" r="r" b="b"/>
              <a:pathLst>
                <a:path w="7235822" h="5296245">
                  <a:moveTo>
                    <a:pt x="63030" y="4702691"/>
                  </a:moveTo>
                  <a:cubicBezTo>
                    <a:pt x="63030" y="4702691"/>
                    <a:pt x="0" y="4456127"/>
                    <a:pt x="10218" y="1214762"/>
                  </a:cubicBezTo>
                  <a:cubicBezTo>
                    <a:pt x="18651" y="990971"/>
                    <a:pt x="65033" y="645332"/>
                    <a:pt x="65033" y="645332"/>
                  </a:cubicBezTo>
                  <a:cubicBezTo>
                    <a:pt x="82233" y="502466"/>
                    <a:pt x="56685" y="337866"/>
                    <a:pt x="181385" y="223925"/>
                  </a:cubicBezTo>
                  <a:cubicBezTo>
                    <a:pt x="346794" y="72788"/>
                    <a:pt x="621643" y="0"/>
                    <a:pt x="6342748" y="6965"/>
                  </a:cubicBezTo>
                  <a:cubicBezTo>
                    <a:pt x="6559497" y="16819"/>
                    <a:pt x="6763811" y="36481"/>
                    <a:pt x="6898000" y="101690"/>
                  </a:cubicBezTo>
                  <a:cubicBezTo>
                    <a:pt x="7154046" y="226120"/>
                    <a:pt x="7235821" y="459160"/>
                    <a:pt x="7230333" y="704684"/>
                  </a:cubicBezTo>
                  <a:cubicBezTo>
                    <a:pt x="7230333" y="704684"/>
                    <a:pt x="7187045" y="1013073"/>
                    <a:pt x="7194479" y="1248607"/>
                  </a:cubicBezTo>
                  <a:cubicBezTo>
                    <a:pt x="7201602" y="4444493"/>
                    <a:pt x="7208759" y="4640096"/>
                    <a:pt x="7208759" y="4640096"/>
                  </a:cubicBezTo>
                  <a:cubicBezTo>
                    <a:pt x="7192077" y="4855828"/>
                    <a:pt x="7077432" y="5066440"/>
                    <a:pt x="6880564" y="5178064"/>
                  </a:cubicBezTo>
                  <a:cubicBezTo>
                    <a:pt x="6730213" y="5263313"/>
                    <a:pt x="6532181" y="5278410"/>
                    <a:pt x="5190178" y="5267669"/>
                  </a:cubicBezTo>
                  <a:cubicBezTo>
                    <a:pt x="645952" y="5262392"/>
                    <a:pt x="384604" y="5296245"/>
                    <a:pt x="254278" y="5187087"/>
                  </a:cubicBezTo>
                  <a:cubicBezTo>
                    <a:pt x="145767" y="5096202"/>
                    <a:pt x="81795" y="4902890"/>
                    <a:pt x="63030" y="4702691"/>
                  </a:cubicBezTo>
                  <a:close/>
                </a:path>
              </a:pathLst>
            </a:custGeom>
            <a:solidFill>
              <a:srgbClr val="FFF8ED"/>
            </a:solidFill>
          </p:spPr>
        </p:sp>
      </p:grpSp>
      <p:sp>
        <p:nvSpPr>
          <p:cNvPr id="18" name="TextBox 18"/>
          <p:cNvSpPr txBox="1"/>
          <p:nvPr/>
        </p:nvSpPr>
        <p:spPr>
          <a:xfrm>
            <a:off x="2553860" y="3547123"/>
            <a:ext cx="5796159" cy="869842"/>
          </a:xfrm>
          <a:prstGeom prst="rect">
            <a:avLst/>
          </a:prstGeom>
        </p:spPr>
        <p:txBody>
          <a:bodyPr lIns="0" tIns="0" rIns="0" bIns="0" rtlCol="0" anchor="t">
            <a:spAutoFit/>
          </a:bodyPr>
          <a:lstStyle/>
          <a:p>
            <a:pPr algn="ctr">
              <a:lnSpc>
                <a:spcPts val="3500"/>
              </a:lnSpc>
            </a:pPr>
            <a:r>
              <a:rPr lang="en-US" sz="2500" b="1">
                <a:solidFill>
                  <a:srgbClr val="4D4034"/>
                </a:solidFill>
                <a:latin typeface="Asap Bold" panose="020F0804030202060203"/>
                <a:ea typeface="Asap Bold" panose="020F0804030202060203"/>
                <a:cs typeface="Asap Bold" panose="020F0804030202060203"/>
                <a:sym typeface="Asap Bold" panose="020F0804030202060203"/>
              </a:rPr>
              <a:t>Phân tích các website đối thủ</a:t>
            </a:r>
            <a:endParaRPr lang="en-US" sz="2500" b="1">
              <a:solidFill>
                <a:srgbClr val="4D4034"/>
              </a:solidFill>
              <a:latin typeface="Asap Bold" panose="020F0804030202060203"/>
              <a:ea typeface="Asap Bold" panose="020F0804030202060203"/>
              <a:cs typeface="Asap Bold" panose="020F0804030202060203"/>
              <a:sym typeface="Asap Bold" panose="020F0804030202060203"/>
            </a:endParaRPr>
          </a:p>
          <a:p>
            <a:pPr algn="ctr">
              <a:lnSpc>
                <a:spcPts val="3500"/>
              </a:lnSpc>
            </a:pPr>
          </a:p>
        </p:txBody>
      </p:sp>
      <p:sp>
        <p:nvSpPr>
          <p:cNvPr id="19" name="TextBox 19"/>
          <p:cNvSpPr txBox="1"/>
          <p:nvPr/>
        </p:nvSpPr>
        <p:spPr>
          <a:xfrm>
            <a:off x="2056273" y="4731289"/>
            <a:ext cx="6778101" cy="2399192"/>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Nghiên cứu giao diện của các website quán cà phê nổi tiếng để tìm ra điểm mạnh, điểm yếu và xu hướng thiết kế.</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Chú ý đến cách hiển thị sản phẩm, màu sắc sử dụng và bố cục trang.</a:t>
            </a:r>
            <a:endParaRPr lang="en-US" sz="2300">
              <a:solidFill>
                <a:srgbClr val="4D4034"/>
              </a:solidFill>
              <a:latin typeface="Asap" panose="020F0504030202060203"/>
              <a:ea typeface="Asap" panose="020F0504030202060203"/>
              <a:cs typeface="Asap" panose="020F0504030202060203"/>
              <a:sym typeface="Asap" panose="020F0504030202060203"/>
            </a:endParaRPr>
          </a:p>
          <a:p>
            <a:pPr algn="l">
              <a:lnSpc>
                <a:spcPts val="3220"/>
              </a:lnSpc>
            </a:pPr>
          </a:p>
        </p:txBody>
      </p:sp>
      <p:sp>
        <p:nvSpPr>
          <p:cNvPr id="20" name="TextBox 20"/>
          <p:cNvSpPr txBox="1"/>
          <p:nvPr/>
        </p:nvSpPr>
        <p:spPr>
          <a:xfrm>
            <a:off x="9848282" y="3637913"/>
            <a:ext cx="5915200" cy="811476"/>
          </a:xfrm>
          <a:prstGeom prst="rect">
            <a:avLst/>
          </a:prstGeom>
        </p:spPr>
        <p:txBody>
          <a:bodyPr lIns="0" tIns="0" rIns="0" bIns="0" rtlCol="0" anchor="t">
            <a:spAutoFit/>
          </a:bodyPr>
          <a:lstStyle/>
          <a:p>
            <a:pPr algn="ctr">
              <a:lnSpc>
                <a:spcPts val="3240"/>
              </a:lnSpc>
            </a:pPr>
            <a:r>
              <a:rPr lang="en-US" sz="2400" b="1">
                <a:solidFill>
                  <a:srgbClr val="4D4034"/>
                </a:solidFill>
                <a:latin typeface="Asap Bold" panose="020F0804030202060203"/>
                <a:ea typeface="Asap Bold" panose="020F0804030202060203"/>
                <a:cs typeface="Asap Bold" panose="020F0804030202060203"/>
                <a:sym typeface="Asap Bold" panose="020F0804030202060203"/>
              </a:rPr>
              <a:t>Xu hướng thiết kế hiện nay</a:t>
            </a:r>
            <a:endParaRPr lang="en-US" sz="2400" b="1">
              <a:solidFill>
                <a:srgbClr val="4D4034"/>
              </a:solidFill>
              <a:latin typeface="Asap Bold" panose="020F0804030202060203"/>
              <a:ea typeface="Asap Bold" panose="020F0804030202060203"/>
              <a:cs typeface="Asap Bold" panose="020F0804030202060203"/>
              <a:sym typeface="Asap Bold" panose="020F0804030202060203"/>
            </a:endParaRPr>
          </a:p>
          <a:p>
            <a:pPr marL="0" lvl="1" indent="0" algn="ctr">
              <a:lnSpc>
                <a:spcPts val="3240"/>
              </a:lnSpc>
            </a:pPr>
          </a:p>
        </p:txBody>
      </p:sp>
      <p:sp>
        <p:nvSpPr>
          <p:cNvPr id="21" name="TextBox 21"/>
          <p:cNvSpPr txBox="1"/>
          <p:nvPr/>
        </p:nvSpPr>
        <p:spPr>
          <a:xfrm>
            <a:off x="9902733" y="4658939"/>
            <a:ext cx="5898557" cy="2799269"/>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 Màu sắc tối giản nhưng ấm cúng (tone màu nâu, be).</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 Sử dụng các hình ảnh lớn để tạo ấn tượng mạnh.</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 Tích hợp hiệu ứng động nhẹ (hover, fade-in) để giao diện sinh động hơn.</a:t>
            </a:r>
            <a:endParaRPr lang="en-US" sz="2300">
              <a:solidFill>
                <a:srgbClr val="4D4034"/>
              </a:solidFill>
              <a:latin typeface="Asap" panose="020F0504030202060203"/>
              <a:ea typeface="Asap" panose="020F0504030202060203"/>
              <a:cs typeface="Asap" panose="020F0504030202060203"/>
              <a:sym typeface="Asap" panose="020F0504030202060203"/>
            </a:endParaRPr>
          </a:p>
          <a:p>
            <a:pPr algn="l">
              <a:lnSpc>
                <a:spcPts val="3220"/>
              </a:lnSpc>
            </a:pPr>
          </a:p>
        </p:txBody>
      </p:sp>
      <p:sp>
        <p:nvSpPr>
          <p:cNvPr id="22" name="TextBox 22"/>
          <p:cNvSpPr txBox="1"/>
          <p:nvPr/>
        </p:nvSpPr>
        <p:spPr>
          <a:xfrm>
            <a:off x="3791952" y="683627"/>
            <a:ext cx="11053010" cy="764339"/>
          </a:xfrm>
          <a:prstGeom prst="rect">
            <a:avLst/>
          </a:prstGeom>
        </p:spPr>
        <p:txBody>
          <a:bodyPr lIns="0" tIns="0" rIns="0" bIns="0" rtlCol="0" anchor="t">
            <a:spAutoFit/>
          </a:bodyPr>
          <a:lstStyle/>
          <a:p>
            <a:pPr marL="0" lvl="0" indent="0" algn="ctr">
              <a:lnSpc>
                <a:spcPts val="5770"/>
              </a:lnSpc>
              <a:spcBef>
                <a:spcPct val="0"/>
              </a:spcBef>
            </a:pPr>
            <a:r>
              <a:rPr lang="en-US" sz="6075" b="1" spc="-182">
                <a:solidFill>
                  <a:srgbClr val="4D4034"/>
                </a:solidFill>
                <a:latin typeface="Faustina Bold" panose="00000800000000000000"/>
                <a:ea typeface="Faustina Bold" panose="00000800000000000000"/>
                <a:cs typeface="Faustina Bold" panose="00000800000000000000"/>
                <a:sym typeface="Faustina Bold" panose="00000800000000000000"/>
              </a:rPr>
              <a:t>2. Phân tích và lên ý tưởng</a:t>
            </a:r>
            <a:endParaRPr lang="en-US" sz="6075" b="1" spc="-182">
              <a:solidFill>
                <a:srgbClr val="4D4034"/>
              </a:solidFill>
              <a:latin typeface="Faustina Bold" panose="00000800000000000000"/>
              <a:ea typeface="Faustina Bold" panose="00000800000000000000"/>
              <a:cs typeface="Faustina Bold" panose="00000800000000000000"/>
              <a:sym typeface="Faustina Bold" panose="00000800000000000000"/>
            </a:endParaRPr>
          </a:p>
        </p:txBody>
      </p:sp>
      <p:sp>
        <p:nvSpPr>
          <p:cNvPr id="23" name="TextBox 23"/>
          <p:cNvSpPr txBox="1"/>
          <p:nvPr/>
        </p:nvSpPr>
        <p:spPr>
          <a:xfrm>
            <a:off x="7261500" y="1676540"/>
            <a:ext cx="4239437" cy="495327"/>
          </a:xfrm>
          <a:prstGeom prst="rect">
            <a:avLst/>
          </a:prstGeom>
        </p:spPr>
        <p:txBody>
          <a:bodyPr lIns="0" tIns="0" rIns="0" bIns="0" rtlCol="0" anchor="t">
            <a:spAutoFit/>
          </a:bodyPr>
          <a:lstStyle/>
          <a:p>
            <a:pPr algn="ctr">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2.2 Nghiên cứu thị trường</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0C798"/>
        </a:solidFill>
        <a:effectLst/>
      </p:bgPr>
    </p:bg>
    <p:spTree>
      <p:nvGrpSpPr>
        <p:cNvPr id="1" name=""/>
        <p:cNvGrpSpPr/>
        <p:nvPr/>
      </p:nvGrpSpPr>
      <p:grpSpPr>
        <a:xfrm>
          <a:off x="0" y="0"/>
          <a:ext cx="0" cy="0"/>
          <a:chOff x="0" y="0"/>
          <a:chExt cx="0" cy="0"/>
        </a:xfrm>
      </p:grpSpPr>
      <p:sp>
        <p:nvSpPr>
          <p:cNvPr id="2" name="Freeform 2"/>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1">
              <a:alphaModFix amt="50000"/>
            </a:blip>
            <a:stretch>
              <a:fillRect/>
            </a:stretch>
          </a:blipFill>
        </p:spPr>
      </p:sp>
      <p:sp>
        <p:nvSpPr>
          <p:cNvPr id="3" name="Freeform 3"/>
          <p:cNvSpPr/>
          <p:nvPr/>
        </p:nvSpPr>
        <p:spPr>
          <a:xfrm rot="-2815758" flipH="1">
            <a:off x="1659785" y="1439039"/>
            <a:ext cx="16376994" cy="16840096"/>
          </a:xfrm>
          <a:custGeom>
            <a:avLst/>
            <a:gdLst/>
            <a:ahLst/>
            <a:cxnLst/>
            <a:rect l="l" t="t" r="r" b="b"/>
            <a:pathLst>
              <a:path w="16376994" h="16840096">
                <a:moveTo>
                  <a:pt x="16376994" y="0"/>
                </a:moveTo>
                <a:lnTo>
                  <a:pt x="0" y="0"/>
                </a:lnTo>
                <a:lnTo>
                  <a:pt x="0" y="16840096"/>
                </a:lnTo>
                <a:lnTo>
                  <a:pt x="16376994" y="16840096"/>
                </a:lnTo>
                <a:lnTo>
                  <a:pt x="16376994" y="0"/>
                </a:lnTo>
                <a:close/>
              </a:path>
            </a:pathLst>
          </a:custGeom>
          <a:blipFill>
            <a:blip r:embed="rId2"/>
            <a:stretch>
              <a:fillRect/>
            </a:stretch>
          </a:blipFill>
        </p:spPr>
      </p:sp>
      <p:grpSp>
        <p:nvGrpSpPr>
          <p:cNvPr id="4" name="Group 4"/>
          <p:cNvGrpSpPr/>
          <p:nvPr/>
        </p:nvGrpSpPr>
        <p:grpSpPr>
          <a:xfrm rot="0">
            <a:off x="5234357" y="2543342"/>
            <a:ext cx="7792060" cy="763606"/>
            <a:chOff x="0" y="0"/>
            <a:chExt cx="10389413" cy="1018142"/>
          </a:xfrm>
        </p:grpSpPr>
        <p:sp>
          <p:nvSpPr>
            <p:cNvPr id="5" name="AutoShape 5"/>
            <p:cNvSpPr/>
            <p:nvPr/>
          </p:nvSpPr>
          <p:spPr>
            <a:xfrm>
              <a:off x="294242" y="319642"/>
              <a:ext cx="0" cy="698500"/>
            </a:xfrm>
            <a:prstGeom prst="line">
              <a:avLst/>
            </a:prstGeom>
            <a:ln w="50800" cap="flat">
              <a:solidFill>
                <a:srgbClr val="4D4034"/>
              </a:solidFill>
              <a:prstDash val="solid"/>
              <a:headEnd type="none" w="sm" len="sm"/>
              <a:tailEnd type="none" w="sm" len="sm"/>
            </a:ln>
          </p:spPr>
        </p:sp>
        <p:sp>
          <p:nvSpPr>
            <p:cNvPr id="6" name="AutoShape 6"/>
            <p:cNvSpPr/>
            <p:nvPr/>
          </p:nvSpPr>
          <p:spPr>
            <a:xfrm>
              <a:off x="10120572" y="268842"/>
              <a:ext cx="0" cy="698500"/>
            </a:xfrm>
            <a:prstGeom prst="line">
              <a:avLst/>
            </a:prstGeom>
            <a:ln w="50800" cap="flat">
              <a:solidFill>
                <a:srgbClr val="4D4034"/>
              </a:solidFill>
              <a:prstDash val="solid"/>
              <a:headEnd type="none" w="sm" len="sm"/>
              <a:tailEnd type="none" w="sm" len="sm"/>
            </a:ln>
          </p:spPr>
        </p:sp>
        <p:grpSp>
          <p:nvGrpSpPr>
            <p:cNvPr id="7" name="Group 7"/>
            <p:cNvGrpSpPr/>
            <p:nvPr/>
          </p:nvGrpSpPr>
          <p:grpSpPr>
            <a:xfrm rot="0">
              <a:off x="0" y="0"/>
              <a:ext cx="537684" cy="53768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10" name="AutoShape 10"/>
            <p:cNvSpPr/>
            <p:nvPr/>
          </p:nvSpPr>
          <p:spPr>
            <a:xfrm flipV="1">
              <a:off x="537684" y="268842"/>
              <a:ext cx="9314046" cy="0"/>
            </a:xfrm>
            <a:prstGeom prst="line">
              <a:avLst/>
            </a:prstGeom>
            <a:ln w="50800" cap="flat">
              <a:solidFill>
                <a:srgbClr val="4D4034"/>
              </a:solidFill>
              <a:prstDash val="solid"/>
              <a:headEnd type="none" w="sm" len="sm"/>
              <a:tailEnd type="none" w="sm" len="sm"/>
            </a:ln>
          </p:spPr>
        </p:sp>
        <p:grpSp>
          <p:nvGrpSpPr>
            <p:cNvPr id="11" name="Group 11"/>
            <p:cNvGrpSpPr/>
            <p:nvPr/>
          </p:nvGrpSpPr>
          <p:grpSpPr>
            <a:xfrm rot="0">
              <a:off x="9851730" y="0"/>
              <a:ext cx="537684" cy="5376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grpSp>
        <p:nvGrpSpPr>
          <p:cNvPr id="14" name="Group 14"/>
          <p:cNvGrpSpPr/>
          <p:nvPr/>
        </p:nvGrpSpPr>
        <p:grpSpPr>
          <a:xfrm rot="0">
            <a:off x="9318457" y="3221742"/>
            <a:ext cx="7067108" cy="4985733"/>
            <a:chOff x="0" y="0"/>
            <a:chExt cx="7221491" cy="5094647"/>
          </a:xfrm>
        </p:grpSpPr>
        <p:sp>
          <p:nvSpPr>
            <p:cNvPr id="15" name="Freeform 15"/>
            <p:cNvSpPr/>
            <p:nvPr/>
          </p:nvSpPr>
          <p:spPr>
            <a:xfrm>
              <a:off x="-9098" y="-6509"/>
              <a:ext cx="7235822" cy="5126700"/>
            </a:xfrm>
            <a:custGeom>
              <a:avLst/>
              <a:gdLst/>
              <a:ahLst/>
              <a:cxnLst/>
              <a:rect l="l" t="t" r="r" b="b"/>
              <a:pathLst>
                <a:path w="7235822" h="5126700">
                  <a:moveTo>
                    <a:pt x="63030" y="4533147"/>
                  </a:moveTo>
                  <a:cubicBezTo>
                    <a:pt x="63030" y="4533147"/>
                    <a:pt x="0" y="4286583"/>
                    <a:pt x="10218" y="1214762"/>
                  </a:cubicBezTo>
                  <a:cubicBezTo>
                    <a:pt x="18651" y="990971"/>
                    <a:pt x="65033" y="645332"/>
                    <a:pt x="65033" y="645332"/>
                  </a:cubicBezTo>
                  <a:cubicBezTo>
                    <a:pt x="82233" y="502466"/>
                    <a:pt x="56685" y="337866"/>
                    <a:pt x="181385" y="223925"/>
                  </a:cubicBezTo>
                  <a:cubicBezTo>
                    <a:pt x="346794" y="72788"/>
                    <a:pt x="621643" y="0"/>
                    <a:pt x="6342748" y="6965"/>
                  </a:cubicBezTo>
                  <a:cubicBezTo>
                    <a:pt x="6559497" y="16819"/>
                    <a:pt x="6763811" y="36481"/>
                    <a:pt x="6898000" y="101690"/>
                  </a:cubicBezTo>
                  <a:cubicBezTo>
                    <a:pt x="7154046" y="226120"/>
                    <a:pt x="7235821" y="459160"/>
                    <a:pt x="7230333" y="704684"/>
                  </a:cubicBezTo>
                  <a:cubicBezTo>
                    <a:pt x="7230333" y="704684"/>
                    <a:pt x="7187045" y="1013073"/>
                    <a:pt x="7194479" y="1248607"/>
                  </a:cubicBezTo>
                  <a:cubicBezTo>
                    <a:pt x="7201602" y="4274948"/>
                    <a:pt x="7208759" y="4470551"/>
                    <a:pt x="7208759" y="4470551"/>
                  </a:cubicBezTo>
                  <a:cubicBezTo>
                    <a:pt x="7192077" y="4686283"/>
                    <a:pt x="7077432" y="4896895"/>
                    <a:pt x="6880564" y="5008520"/>
                  </a:cubicBezTo>
                  <a:cubicBezTo>
                    <a:pt x="6730213" y="5093768"/>
                    <a:pt x="6532181" y="5108866"/>
                    <a:pt x="5190178" y="5098124"/>
                  </a:cubicBezTo>
                  <a:cubicBezTo>
                    <a:pt x="645952" y="5092847"/>
                    <a:pt x="384604" y="5126701"/>
                    <a:pt x="254278" y="5017543"/>
                  </a:cubicBezTo>
                  <a:cubicBezTo>
                    <a:pt x="145767" y="4926658"/>
                    <a:pt x="81795" y="4733346"/>
                    <a:pt x="63030" y="4533147"/>
                  </a:cubicBezTo>
                  <a:close/>
                </a:path>
              </a:pathLst>
            </a:custGeom>
            <a:solidFill>
              <a:srgbClr val="FFF8ED"/>
            </a:solidFill>
          </p:spPr>
        </p:sp>
      </p:grpSp>
      <p:grpSp>
        <p:nvGrpSpPr>
          <p:cNvPr id="16" name="Group 16"/>
          <p:cNvGrpSpPr/>
          <p:nvPr/>
        </p:nvGrpSpPr>
        <p:grpSpPr>
          <a:xfrm rot="0">
            <a:off x="1902434" y="3306948"/>
            <a:ext cx="7067108" cy="5151653"/>
            <a:chOff x="0" y="0"/>
            <a:chExt cx="7221491" cy="5264191"/>
          </a:xfrm>
        </p:grpSpPr>
        <p:sp>
          <p:nvSpPr>
            <p:cNvPr id="17" name="Freeform 17"/>
            <p:cNvSpPr/>
            <p:nvPr/>
          </p:nvSpPr>
          <p:spPr>
            <a:xfrm>
              <a:off x="-9098" y="-6509"/>
              <a:ext cx="7235822" cy="5296245"/>
            </a:xfrm>
            <a:custGeom>
              <a:avLst/>
              <a:gdLst/>
              <a:ahLst/>
              <a:cxnLst/>
              <a:rect l="l" t="t" r="r" b="b"/>
              <a:pathLst>
                <a:path w="7235822" h="5296245">
                  <a:moveTo>
                    <a:pt x="63030" y="4702691"/>
                  </a:moveTo>
                  <a:cubicBezTo>
                    <a:pt x="63030" y="4702691"/>
                    <a:pt x="0" y="4456127"/>
                    <a:pt x="10218" y="1214762"/>
                  </a:cubicBezTo>
                  <a:cubicBezTo>
                    <a:pt x="18651" y="990971"/>
                    <a:pt x="65033" y="645332"/>
                    <a:pt x="65033" y="645332"/>
                  </a:cubicBezTo>
                  <a:cubicBezTo>
                    <a:pt x="82233" y="502466"/>
                    <a:pt x="56685" y="337866"/>
                    <a:pt x="181385" y="223925"/>
                  </a:cubicBezTo>
                  <a:cubicBezTo>
                    <a:pt x="346794" y="72788"/>
                    <a:pt x="621643" y="0"/>
                    <a:pt x="6342748" y="6965"/>
                  </a:cubicBezTo>
                  <a:cubicBezTo>
                    <a:pt x="6559497" y="16819"/>
                    <a:pt x="6763811" y="36481"/>
                    <a:pt x="6898000" y="101690"/>
                  </a:cubicBezTo>
                  <a:cubicBezTo>
                    <a:pt x="7154046" y="226120"/>
                    <a:pt x="7235821" y="459160"/>
                    <a:pt x="7230333" y="704684"/>
                  </a:cubicBezTo>
                  <a:cubicBezTo>
                    <a:pt x="7230333" y="704684"/>
                    <a:pt x="7187045" y="1013073"/>
                    <a:pt x="7194479" y="1248607"/>
                  </a:cubicBezTo>
                  <a:cubicBezTo>
                    <a:pt x="7201602" y="4444493"/>
                    <a:pt x="7208759" y="4640096"/>
                    <a:pt x="7208759" y="4640096"/>
                  </a:cubicBezTo>
                  <a:cubicBezTo>
                    <a:pt x="7192077" y="4855828"/>
                    <a:pt x="7077432" y="5066440"/>
                    <a:pt x="6880564" y="5178064"/>
                  </a:cubicBezTo>
                  <a:cubicBezTo>
                    <a:pt x="6730213" y="5263313"/>
                    <a:pt x="6532181" y="5278410"/>
                    <a:pt x="5190178" y="5267669"/>
                  </a:cubicBezTo>
                  <a:cubicBezTo>
                    <a:pt x="645952" y="5262392"/>
                    <a:pt x="384604" y="5296245"/>
                    <a:pt x="254278" y="5187087"/>
                  </a:cubicBezTo>
                  <a:cubicBezTo>
                    <a:pt x="145767" y="5096202"/>
                    <a:pt x="81795" y="4902890"/>
                    <a:pt x="63030" y="4702691"/>
                  </a:cubicBezTo>
                  <a:close/>
                </a:path>
              </a:pathLst>
            </a:custGeom>
            <a:solidFill>
              <a:srgbClr val="FFF8ED"/>
            </a:solidFill>
          </p:spPr>
        </p:sp>
      </p:grpSp>
      <p:sp>
        <p:nvSpPr>
          <p:cNvPr id="18" name="TextBox 18"/>
          <p:cNvSpPr txBox="1"/>
          <p:nvPr/>
        </p:nvSpPr>
        <p:spPr>
          <a:xfrm>
            <a:off x="2580642" y="3618863"/>
            <a:ext cx="5796159" cy="869842"/>
          </a:xfrm>
          <a:prstGeom prst="rect">
            <a:avLst/>
          </a:prstGeom>
        </p:spPr>
        <p:txBody>
          <a:bodyPr lIns="0" tIns="0" rIns="0" bIns="0" rtlCol="0" anchor="t">
            <a:spAutoFit/>
          </a:bodyPr>
          <a:lstStyle/>
          <a:p>
            <a:pPr algn="ctr">
              <a:lnSpc>
                <a:spcPts val="3500"/>
              </a:lnSpc>
            </a:pPr>
            <a:r>
              <a:rPr lang="en-US" sz="2500" b="1">
                <a:solidFill>
                  <a:srgbClr val="4D4034"/>
                </a:solidFill>
                <a:latin typeface="Asap Bold" panose="020F0804030202060203"/>
                <a:ea typeface="Asap Bold" panose="020F0804030202060203"/>
                <a:cs typeface="Asap Bold" panose="020F0804030202060203"/>
                <a:sym typeface="Asap Bold" panose="020F0804030202060203"/>
              </a:rPr>
              <a:t>Phác thảo ý tưởng thiết kế ban đầu</a:t>
            </a:r>
            <a:endParaRPr lang="en-US" sz="2500" b="1">
              <a:solidFill>
                <a:srgbClr val="4D4034"/>
              </a:solidFill>
              <a:latin typeface="Asap Bold" panose="020F0804030202060203"/>
              <a:ea typeface="Asap Bold" panose="020F0804030202060203"/>
              <a:cs typeface="Asap Bold" panose="020F0804030202060203"/>
              <a:sym typeface="Asap Bold" panose="020F0804030202060203"/>
            </a:endParaRPr>
          </a:p>
          <a:p>
            <a:pPr algn="ctr">
              <a:lnSpc>
                <a:spcPts val="3500"/>
              </a:lnSpc>
            </a:pPr>
          </a:p>
        </p:txBody>
      </p:sp>
      <p:sp>
        <p:nvSpPr>
          <p:cNvPr id="19" name="TextBox 19"/>
          <p:cNvSpPr txBox="1"/>
          <p:nvPr/>
        </p:nvSpPr>
        <p:spPr>
          <a:xfrm>
            <a:off x="2553860" y="4219097"/>
            <a:ext cx="5601899" cy="2399192"/>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 Dùng công cụ Figma để tạo wireframe đơn giản cho từng trang (trang chủ, menu, đặt hàng).</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 Bố cục tập trung vào sản phẩm và nút hành động (CTA - Call To Action).</a:t>
            </a:r>
            <a:endParaRPr lang="en-US" sz="2300">
              <a:solidFill>
                <a:srgbClr val="4D4034"/>
              </a:solidFill>
              <a:latin typeface="Asap" panose="020F0504030202060203"/>
              <a:ea typeface="Asap" panose="020F0504030202060203"/>
              <a:cs typeface="Asap" panose="020F0504030202060203"/>
              <a:sym typeface="Asap" panose="020F0504030202060203"/>
            </a:endParaRPr>
          </a:p>
          <a:p>
            <a:pPr algn="l">
              <a:lnSpc>
                <a:spcPts val="3220"/>
              </a:lnSpc>
            </a:pPr>
          </a:p>
        </p:txBody>
      </p:sp>
      <p:sp>
        <p:nvSpPr>
          <p:cNvPr id="20" name="TextBox 20"/>
          <p:cNvSpPr txBox="1"/>
          <p:nvPr/>
        </p:nvSpPr>
        <p:spPr>
          <a:xfrm>
            <a:off x="9848282" y="3637913"/>
            <a:ext cx="5915200" cy="811476"/>
          </a:xfrm>
          <a:prstGeom prst="rect">
            <a:avLst/>
          </a:prstGeom>
        </p:spPr>
        <p:txBody>
          <a:bodyPr lIns="0" tIns="0" rIns="0" bIns="0" rtlCol="0" anchor="t">
            <a:spAutoFit/>
          </a:bodyPr>
          <a:lstStyle/>
          <a:p>
            <a:pPr algn="ctr">
              <a:lnSpc>
                <a:spcPts val="3240"/>
              </a:lnSpc>
            </a:pPr>
            <a:r>
              <a:rPr lang="en-US" sz="2400" b="1">
                <a:solidFill>
                  <a:srgbClr val="4D4034"/>
                </a:solidFill>
                <a:latin typeface="Asap Bold" panose="020F0804030202060203"/>
                <a:ea typeface="Asap Bold" panose="020F0804030202060203"/>
                <a:cs typeface="Asap Bold" panose="020F0804030202060203"/>
                <a:sym typeface="Asap Bold" panose="020F0804030202060203"/>
              </a:rPr>
              <a:t>Chọn ý tưởng phù hợp</a:t>
            </a:r>
            <a:endParaRPr lang="en-US" sz="2400" b="1">
              <a:solidFill>
                <a:srgbClr val="4D4034"/>
              </a:solidFill>
              <a:latin typeface="Asap Bold" panose="020F0804030202060203"/>
              <a:ea typeface="Asap Bold" panose="020F0804030202060203"/>
              <a:cs typeface="Asap Bold" panose="020F0804030202060203"/>
              <a:sym typeface="Asap Bold" panose="020F0804030202060203"/>
            </a:endParaRPr>
          </a:p>
          <a:p>
            <a:pPr marL="0" lvl="1" indent="0" algn="ctr">
              <a:lnSpc>
                <a:spcPts val="3240"/>
              </a:lnSpc>
            </a:pPr>
          </a:p>
        </p:txBody>
      </p:sp>
      <p:sp>
        <p:nvSpPr>
          <p:cNvPr id="21" name="TextBox 21"/>
          <p:cNvSpPr txBox="1"/>
          <p:nvPr/>
        </p:nvSpPr>
        <p:spPr>
          <a:xfrm>
            <a:off x="9902733" y="4763714"/>
            <a:ext cx="5898557" cy="1599038"/>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Ý tưởng mang phong cách tối giản, tập trung vào sản phẩm và trải nghiệm người dùng.</a:t>
            </a:r>
            <a:endParaRPr lang="en-US" sz="2300">
              <a:solidFill>
                <a:srgbClr val="4D4034"/>
              </a:solidFill>
              <a:latin typeface="Asap" panose="020F0504030202060203"/>
              <a:ea typeface="Asap" panose="020F0504030202060203"/>
              <a:cs typeface="Asap" panose="020F0504030202060203"/>
              <a:sym typeface="Asap" panose="020F0504030202060203"/>
            </a:endParaRPr>
          </a:p>
          <a:p>
            <a:pPr algn="l">
              <a:lnSpc>
                <a:spcPts val="3220"/>
              </a:lnSpc>
            </a:pPr>
          </a:p>
        </p:txBody>
      </p:sp>
      <p:sp>
        <p:nvSpPr>
          <p:cNvPr id="22" name="TextBox 22"/>
          <p:cNvSpPr txBox="1"/>
          <p:nvPr/>
        </p:nvSpPr>
        <p:spPr>
          <a:xfrm>
            <a:off x="3791952" y="683627"/>
            <a:ext cx="11053010" cy="764339"/>
          </a:xfrm>
          <a:prstGeom prst="rect">
            <a:avLst/>
          </a:prstGeom>
        </p:spPr>
        <p:txBody>
          <a:bodyPr lIns="0" tIns="0" rIns="0" bIns="0" rtlCol="0" anchor="t">
            <a:spAutoFit/>
          </a:bodyPr>
          <a:lstStyle/>
          <a:p>
            <a:pPr marL="0" lvl="0" indent="0" algn="ctr">
              <a:lnSpc>
                <a:spcPts val="5770"/>
              </a:lnSpc>
              <a:spcBef>
                <a:spcPct val="0"/>
              </a:spcBef>
            </a:pPr>
            <a:r>
              <a:rPr lang="en-US" sz="6075" b="1" spc="-182">
                <a:solidFill>
                  <a:srgbClr val="4D4034"/>
                </a:solidFill>
                <a:latin typeface="Faustina Bold" panose="00000800000000000000"/>
                <a:ea typeface="Faustina Bold" panose="00000800000000000000"/>
                <a:cs typeface="Faustina Bold" panose="00000800000000000000"/>
                <a:sym typeface="Faustina Bold" panose="00000800000000000000"/>
              </a:rPr>
              <a:t>2. Phân tích và lên ý tưởng</a:t>
            </a:r>
            <a:endParaRPr lang="en-US" sz="6075" b="1" spc="-182">
              <a:solidFill>
                <a:srgbClr val="4D4034"/>
              </a:solidFill>
              <a:latin typeface="Faustina Bold" panose="00000800000000000000"/>
              <a:ea typeface="Faustina Bold" panose="00000800000000000000"/>
              <a:cs typeface="Faustina Bold" panose="00000800000000000000"/>
              <a:sym typeface="Faustina Bold" panose="00000800000000000000"/>
            </a:endParaRPr>
          </a:p>
        </p:txBody>
      </p:sp>
      <p:sp>
        <p:nvSpPr>
          <p:cNvPr id="23" name="TextBox 23"/>
          <p:cNvSpPr txBox="1"/>
          <p:nvPr/>
        </p:nvSpPr>
        <p:spPr>
          <a:xfrm>
            <a:off x="7882885" y="1676540"/>
            <a:ext cx="2522231" cy="495327"/>
          </a:xfrm>
          <a:prstGeom prst="rect">
            <a:avLst/>
          </a:prstGeom>
        </p:spPr>
        <p:txBody>
          <a:bodyPr lIns="0" tIns="0" rIns="0" bIns="0" rtlCol="0" anchor="t">
            <a:spAutoFit/>
          </a:bodyPr>
          <a:lstStyle/>
          <a:p>
            <a:pPr algn="ctr">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2.3 Lên ý tưởng</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455" t="-1455" r="-1455" b="-1455"/>
            </a:stretch>
          </a:blipFill>
        </p:spPr>
      </p:sp>
      <p:sp>
        <p:nvSpPr>
          <p:cNvPr id="3" name="Freeform 3"/>
          <p:cNvSpPr/>
          <p:nvPr/>
        </p:nvSpPr>
        <p:spPr>
          <a:xfrm rot="-8100000">
            <a:off x="569920" y="-9123098"/>
            <a:ext cx="18535245" cy="19059378"/>
          </a:xfrm>
          <a:custGeom>
            <a:avLst/>
            <a:gdLst/>
            <a:ahLst/>
            <a:cxnLst/>
            <a:rect l="l" t="t" r="r" b="b"/>
            <a:pathLst>
              <a:path w="18535245" h="19059378">
                <a:moveTo>
                  <a:pt x="0" y="0"/>
                </a:moveTo>
                <a:lnTo>
                  <a:pt x="18535245" y="0"/>
                </a:lnTo>
                <a:lnTo>
                  <a:pt x="18535245" y="19059378"/>
                </a:lnTo>
                <a:lnTo>
                  <a:pt x="0" y="19059378"/>
                </a:lnTo>
                <a:lnTo>
                  <a:pt x="0" y="0"/>
                </a:lnTo>
                <a:close/>
              </a:path>
            </a:pathLst>
          </a:custGeom>
          <a:blipFill>
            <a:blip r:embed="rId2"/>
            <a:stretch>
              <a:fillRect/>
            </a:stretch>
          </a:blipFill>
        </p:spPr>
      </p:sp>
      <p:sp>
        <p:nvSpPr>
          <p:cNvPr id="4" name="Freeform 4"/>
          <p:cNvSpPr/>
          <p:nvPr/>
        </p:nvSpPr>
        <p:spPr>
          <a:xfrm rot="-8311043">
            <a:off x="1127907" y="3804147"/>
            <a:ext cx="15821065" cy="16268447"/>
          </a:xfrm>
          <a:custGeom>
            <a:avLst/>
            <a:gdLst/>
            <a:ahLst/>
            <a:cxnLst/>
            <a:rect l="l" t="t" r="r" b="b"/>
            <a:pathLst>
              <a:path w="15821065" h="16268447">
                <a:moveTo>
                  <a:pt x="0" y="0"/>
                </a:moveTo>
                <a:lnTo>
                  <a:pt x="15821065" y="0"/>
                </a:lnTo>
                <a:lnTo>
                  <a:pt x="15821065" y="16268447"/>
                </a:lnTo>
                <a:lnTo>
                  <a:pt x="0" y="16268447"/>
                </a:lnTo>
                <a:lnTo>
                  <a:pt x="0" y="0"/>
                </a:lnTo>
                <a:close/>
              </a:path>
            </a:pathLst>
          </a:custGeom>
          <a:blipFill>
            <a:blip r:embed="rId2"/>
            <a:stretch>
              <a:fillRect/>
            </a:stretch>
          </a:blipFill>
        </p:spPr>
      </p:sp>
      <p:sp>
        <p:nvSpPr>
          <p:cNvPr id="5" name="Freeform 5"/>
          <p:cNvSpPr/>
          <p:nvPr/>
        </p:nvSpPr>
        <p:spPr>
          <a:xfrm>
            <a:off x="9593994" y="3761650"/>
            <a:ext cx="8044870" cy="4267391"/>
          </a:xfrm>
          <a:custGeom>
            <a:avLst/>
            <a:gdLst/>
            <a:ahLst/>
            <a:cxnLst/>
            <a:rect l="l" t="t" r="r" b="b"/>
            <a:pathLst>
              <a:path w="8044870" h="4267391">
                <a:moveTo>
                  <a:pt x="0" y="0"/>
                </a:moveTo>
                <a:lnTo>
                  <a:pt x="8044871" y="0"/>
                </a:lnTo>
                <a:lnTo>
                  <a:pt x="8044871" y="4267391"/>
                </a:lnTo>
                <a:lnTo>
                  <a:pt x="0" y="4267391"/>
                </a:lnTo>
                <a:lnTo>
                  <a:pt x="0" y="0"/>
                </a:lnTo>
                <a:close/>
              </a:path>
            </a:pathLst>
          </a:custGeom>
          <a:blipFill>
            <a:blip r:embed="rId3"/>
            <a:stretch>
              <a:fillRect/>
            </a:stretch>
          </a:blipFill>
        </p:spPr>
      </p:sp>
      <p:sp>
        <p:nvSpPr>
          <p:cNvPr id="6" name="TextBox 6"/>
          <p:cNvSpPr txBox="1"/>
          <p:nvPr/>
        </p:nvSpPr>
        <p:spPr>
          <a:xfrm>
            <a:off x="744596" y="3714025"/>
            <a:ext cx="8215109" cy="5674933"/>
          </a:xfrm>
          <a:prstGeom prst="rect">
            <a:avLst/>
          </a:prstGeom>
        </p:spPr>
        <p:txBody>
          <a:bodyPr lIns="0" tIns="0" rIns="0" bIns="0" rtlCol="0" anchor="t">
            <a:spAutoFit/>
          </a:bodyPr>
          <a:lstStyle/>
          <a:p>
            <a:pPr algn="l">
              <a:lnSpc>
                <a:spcPts val="3450"/>
              </a:lnSpc>
            </a:pPr>
            <a:r>
              <a:rPr lang="en-US" sz="2465" b="1">
                <a:solidFill>
                  <a:srgbClr val="4D4034"/>
                </a:solidFill>
                <a:latin typeface="Asap Bold" panose="020F0804030202060203"/>
                <a:ea typeface="Asap Bold" panose="020F0804030202060203"/>
                <a:cs typeface="Asap Bold" panose="020F0804030202060203"/>
                <a:sym typeface="Asap Bold" panose="020F0804030202060203"/>
              </a:rPr>
              <a:t>3.1 Trang chủ</a:t>
            </a:r>
            <a:endParaRPr lang="en-US" sz="2465" b="1">
              <a:solidFill>
                <a:srgbClr val="4D4034"/>
              </a:solidFill>
              <a:latin typeface="Asap Bold" panose="020F0804030202060203"/>
              <a:ea typeface="Asap Bold" panose="020F0804030202060203"/>
              <a:cs typeface="Asap Bold" panose="020F0804030202060203"/>
              <a:sym typeface="Asap Bold" panose="020F0804030202060203"/>
            </a:endParaRPr>
          </a:p>
          <a:p>
            <a:pPr marL="532130" lvl="1" indent="-266065" algn="l">
              <a:lnSpc>
                <a:spcPts val="3450"/>
              </a:lnSpc>
              <a:buFont typeface="Arial" panose="020B0604020202020204"/>
              <a:buChar char="•"/>
            </a:pPr>
            <a:r>
              <a:rPr lang="en-US" sz="2465" b="1" u="none">
                <a:solidFill>
                  <a:srgbClr val="4D4034"/>
                </a:solidFill>
                <a:latin typeface="Asap Bold" panose="020F0804030202060203"/>
                <a:ea typeface="Asap Bold" panose="020F0804030202060203"/>
                <a:cs typeface="Asap Bold" panose="020F0804030202060203"/>
                <a:sym typeface="Asap Bold" panose="020F0804030202060203"/>
              </a:rPr>
              <a:t>Bố cục:</a:t>
            </a:r>
            <a:endParaRPr lang="en-US" sz="2465" b="1" u="none">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450"/>
              </a:lnSpc>
            </a:pPr>
            <a:r>
              <a:rPr lang="en-US" sz="2465" u="none">
                <a:solidFill>
                  <a:srgbClr val="4D4034"/>
                </a:solidFill>
                <a:latin typeface="Asap" panose="020F0504030202060203"/>
                <a:ea typeface="Asap" panose="020F0504030202060203"/>
                <a:cs typeface="Asap" panose="020F0504030202060203"/>
                <a:sym typeface="Asap" panose="020F0504030202060203"/>
              </a:rPr>
              <a:t>Phần đầu (header):menu điều hướng (Trang chủ, Giới thiệu, Menu, Liên hệ,…).</a:t>
            </a:r>
            <a:endParaRPr lang="en-US" sz="2465" u="none">
              <a:solidFill>
                <a:srgbClr val="4D4034"/>
              </a:solidFill>
              <a:latin typeface="Asap" panose="020F0504030202060203"/>
              <a:ea typeface="Asap" panose="020F0504030202060203"/>
              <a:cs typeface="Asap" panose="020F0504030202060203"/>
              <a:sym typeface="Asap" panose="020F0504030202060203"/>
            </a:endParaRPr>
          </a:p>
          <a:p>
            <a:pPr algn="l">
              <a:lnSpc>
                <a:spcPts val="3450"/>
              </a:lnSpc>
            </a:pPr>
            <a:r>
              <a:rPr lang="en-US" sz="2465" u="none">
                <a:solidFill>
                  <a:srgbClr val="4D4034"/>
                </a:solidFill>
                <a:latin typeface="Asap" panose="020F0504030202060203"/>
                <a:ea typeface="Asap" panose="020F0504030202060203"/>
                <a:cs typeface="Asap" panose="020F0504030202060203"/>
                <a:sym typeface="Asap" panose="020F0504030202060203"/>
              </a:rPr>
              <a:t> Banner chính: Hình ảnh nổi bật kèm slogan quán.</a:t>
            </a:r>
            <a:endParaRPr lang="en-US" sz="2465" u="none">
              <a:solidFill>
                <a:srgbClr val="4D4034"/>
              </a:solidFill>
              <a:latin typeface="Asap" panose="020F0504030202060203"/>
              <a:ea typeface="Asap" panose="020F0504030202060203"/>
              <a:cs typeface="Asap" panose="020F0504030202060203"/>
              <a:sym typeface="Asap" panose="020F0504030202060203"/>
            </a:endParaRPr>
          </a:p>
          <a:p>
            <a:pPr algn="l">
              <a:lnSpc>
                <a:spcPts val="3450"/>
              </a:lnSpc>
            </a:pPr>
            <a:r>
              <a:rPr lang="en-US" sz="2465" u="none">
                <a:solidFill>
                  <a:srgbClr val="4D4034"/>
                </a:solidFill>
                <a:latin typeface="Asap" panose="020F0504030202060203"/>
                <a:ea typeface="Asap" panose="020F0504030202060203"/>
                <a:cs typeface="Asap" panose="020F0504030202060203"/>
                <a:sym typeface="Asap" panose="020F0504030202060203"/>
              </a:rPr>
              <a:t>Thông tin nổi bật: Các giá trị cốt lõi, phong cách, hoặc lý do khách hàng nên chọn quán.</a:t>
            </a:r>
            <a:endParaRPr lang="en-US" sz="2465" u="none">
              <a:solidFill>
                <a:srgbClr val="4D4034"/>
              </a:solidFill>
              <a:latin typeface="Asap" panose="020F0504030202060203"/>
              <a:ea typeface="Asap" panose="020F0504030202060203"/>
              <a:cs typeface="Asap" panose="020F0504030202060203"/>
              <a:sym typeface="Asap" panose="020F0504030202060203"/>
            </a:endParaRPr>
          </a:p>
          <a:p>
            <a:pPr marL="532130" lvl="1" indent="-266065" algn="l">
              <a:lnSpc>
                <a:spcPts val="3450"/>
              </a:lnSpc>
              <a:buFont typeface="Arial" panose="020B0604020202020204"/>
              <a:buChar char="•"/>
            </a:pPr>
            <a:r>
              <a:rPr lang="en-US" sz="2465" b="1" u="none">
                <a:solidFill>
                  <a:srgbClr val="4D4034"/>
                </a:solidFill>
                <a:latin typeface="Asap Bold" panose="020F0804030202060203"/>
                <a:ea typeface="Asap Bold" panose="020F0804030202060203"/>
                <a:cs typeface="Asap Bold" panose="020F0804030202060203"/>
                <a:sym typeface="Asap Bold" panose="020F0804030202060203"/>
              </a:rPr>
              <a:t>Màu sắc:</a:t>
            </a:r>
            <a:endParaRPr lang="en-US" sz="2465" b="1" u="none">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450"/>
              </a:lnSpc>
            </a:pPr>
            <a:r>
              <a:rPr lang="en-US" sz="2465" u="none">
                <a:solidFill>
                  <a:srgbClr val="4D4034"/>
                </a:solidFill>
                <a:latin typeface="Asap" panose="020F0504030202060203"/>
                <a:ea typeface="Asap" panose="020F0504030202060203"/>
                <a:cs typeface="Asap" panose="020F0504030202060203"/>
                <a:sym typeface="Asap" panose="020F0504030202060203"/>
              </a:rPr>
              <a:t> Chủ đạo: Nâu cà phê, vàng nhạt và be.</a:t>
            </a:r>
            <a:endParaRPr lang="en-US" sz="2465" u="none">
              <a:solidFill>
                <a:srgbClr val="4D4034"/>
              </a:solidFill>
              <a:latin typeface="Asap" panose="020F0504030202060203"/>
              <a:ea typeface="Asap" panose="020F0504030202060203"/>
              <a:cs typeface="Asap" panose="020F0504030202060203"/>
              <a:sym typeface="Asap" panose="020F0504030202060203"/>
            </a:endParaRPr>
          </a:p>
          <a:p>
            <a:pPr marL="532130" lvl="1" indent="-266065" algn="l">
              <a:lnSpc>
                <a:spcPts val="3450"/>
              </a:lnSpc>
              <a:buFont typeface="Arial" panose="020B0604020202020204"/>
              <a:buChar char="•"/>
            </a:pPr>
            <a:r>
              <a:rPr lang="en-US" sz="2465" b="1" u="none">
                <a:solidFill>
                  <a:srgbClr val="4D4034"/>
                </a:solidFill>
                <a:latin typeface="Asap Bold" panose="020F0804030202060203"/>
                <a:ea typeface="Asap Bold" panose="020F0804030202060203"/>
                <a:cs typeface="Asap Bold" panose="020F0804030202060203"/>
                <a:sym typeface="Asap Bold" panose="020F0804030202060203"/>
              </a:rPr>
              <a:t>Hình ảnh:</a:t>
            </a:r>
            <a:endParaRPr lang="en-US" sz="2465" b="1" u="none">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450"/>
              </a:lnSpc>
            </a:pPr>
            <a:r>
              <a:rPr lang="en-US" sz="2465" u="none">
                <a:solidFill>
                  <a:srgbClr val="4D4034"/>
                </a:solidFill>
                <a:latin typeface="Asap" panose="020F0504030202060203"/>
                <a:ea typeface="Asap" panose="020F0504030202060203"/>
                <a:cs typeface="Asap" panose="020F0504030202060203"/>
                <a:sym typeface="Asap" panose="020F0504030202060203"/>
              </a:rPr>
              <a:t>Sử dụng ảnh chụp thực tế của sản phẩm, đảm bảo chất lượng cao.</a:t>
            </a:r>
            <a:endParaRPr lang="en-US" sz="2465" u="none">
              <a:solidFill>
                <a:srgbClr val="4D4034"/>
              </a:solidFill>
              <a:latin typeface="Asap" panose="020F0504030202060203"/>
              <a:ea typeface="Asap" panose="020F0504030202060203"/>
              <a:cs typeface="Asap" panose="020F0504030202060203"/>
              <a:sym typeface="Asap" panose="020F0504030202060203"/>
            </a:endParaRPr>
          </a:p>
          <a:p>
            <a:pPr algn="l">
              <a:lnSpc>
                <a:spcPts val="3450"/>
              </a:lnSpc>
            </a:pPr>
          </a:p>
        </p:txBody>
      </p:sp>
      <p:sp>
        <p:nvSpPr>
          <p:cNvPr id="7" name="TextBox 7"/>
          <p:cNvSpPr txBox="1"/>
          <p:nvPr/>
        </p:nvSpPr>
        <p:spPr>
          <a:xfrm>
            <a:off x="347833" y="2682972"/>
            <a:ext cx="9008635" cy="1598998"/>
          </a:xfrm>
          <a:prstGeom prst="rect">
            <a:avLst/>
          </a:prstGeom>
        </p:spPr>
        <p:txBody>
          <a:bodyPr lIns="0" tIns="0" rIns="0" bIns="0" rtlCol="0" anchor="t">
            <a:spAutoFit/>
          </a:bodyPr>
          <a:lstStyle/>
          <a:p>
            <a:pPr algn="l">
              <a:lnSpc>
                <a:spcPts val="6165"/>
              </a:lnSpc>
            </a:pPr>
            <a:r>
              <a:rPr lang="en-US" sz="6490" spc="-194">
                <a:solidFill>
                  <a:srgbClr val="4D4034"/>
                </a:solidFill>
                <a:latin typeface="Faustina" panose="00000500000000000000"/>
                <a:ea typeface="Faustina" panose="00000500000000000000"/>
                <a:cs typeface="Faustina" panose="00000500000000000000"/>
                <a:sym typeface="Faustina" panose="00000500000000000000"/>
              </a:rPr>
              <a:t>3. Thiết kế giao diện chi tiết</a:t>
            </a:r>
            <a:endParaRPr lang="en-US" sz="6490" spc="-194">
              <a:solidFill>
                <a:srgbClr val="4D4034"/>
              </a:solidFill>
              <a:latin typeface="Faustina" panose="00000500000000000000"/>
              <a:ea typeface="Faustina" panose="00000500000000000000"/>
              <a:cs typeface="Faustina" panose="00000500000000000000"/>
              <a:sym typeface="Faustina" panose="00000500000000000000"/>
            </a:endParaRPr>
          </a:p>
          <a:p>
            <a:pPr marL="0" lvl="0" indent="0" algn="l">
              <a:lnSpc>
                <a:spcPts val="6165"/>
              </a:lnSpc>
              <a:spcBef>
                <a:spcPct val="0"/>
              </a:spcBef>
            </a:p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455" t="-1455" r="-1455" b="-1455"/>
            </a:stretch>
          </a:blipFill>
        </p:spPr>
      </p:sp>
      <p:sp>
        <p:nvSpPr>
          <p:cNvPr id="3" name="Freeform 3"/>
          <p:cNvSpPr/>
          <p:nvPr/>
        </p:nvSpPr>
        <p:spPr>
          <a:xfrm rot="-8100000">
            <a:off x="495241" y="-9384476"/>
            <a:ext cx="18535245" cy="19059378"/>
          </a:xfrm>
          <a:custGeom>
            <a:avLst/>
            <a:gdLst/>
            <a:ahLst/>
            <a:cxnLst/>
            <a:rect l="l" t="t" r="r" b="b"/>
            <a:pathLst>
              <a:path w="18535245" h="19059378">
                <a:moveTo>
                  <a:pt x="0" y="0"/>
                </a:moveTo>
                <a:lnTo>
                  <a:pt x="18535245" y="0"/>
                </a:lnTo>
                <a:lnTo>
                  <a:pt x="18535245" y="19059378"/>
                </a:lnTo>
                <a:lnTo>
                  <a:pt x="0" y="19059378"/>
                </a:lnTo>
                <a:lnTo>
                  <a:pt x="0" y="0"/>
                </a:lnTo>
                <a:close/>
              </a:path>
            </a:pathLst>
          </a:custGeom>
          <a:blipFill>
            <a:blip r:embed="rId2"/>
            <a:stretch>
              <a:fillRect/>
            </a:stretch>
          </a:blipFill>
        </p:spPr>
      </p:sp>
      <p:sp>
        <p:nvSpPr>
          <p:cNvPr id="4" name="Freeform 4"/>
          <p:cNvSpPr/>
          <p:nvPr/>
        </p:nvSpPr>
        <p:spPr>
          <a:xfrm rot="-8311043">
            <a:off x="1127907" y="3804147"/>
            <a:ext cx="15821065" cy="16268447"/>
          </a:xfrm>
          <a:custGeom>
            <a:avLst/>
            <a:gdLst/>
            <a:ahLst/>
            <a:cxnLst/>
            <a:rect l="l" t="t" r="r" b="b"/>
            <a:pathLst>
              <a:path w="15821065" h="16268447">
                <a:moveTo>
                  <a:pt x="0" y="0"/>
                </a:moveTo>
                <a:lnTo>
                  <a:pt x="15821065" y="0"/>
                </a:lnTo>
                <a:lnTo>
                  <a:pt x="15821065" y="16268447"/>
                </a:lnTo>
                <a:lnTo>
                  <a:pt x="0" y="16268447"/>
                </a:lnTo>
                <a:lnTo>
                  <a:pt x="0" y="0"/>
                </a:lnTo>
                <a:close/>
              </a:path>
            </a:pathLst>
          </a:custGeom>
          <a:blipFill>
            <a:blip r:embed="rId2"/>
            <a:stretch>
              <a:fillRect/>
            </a:stretch>
          </a:blipFill>
        </p:spPr>
      </p:sp>
      <p:sp>
        <p:nvSpPr>
          <p:cNvPr id="5" name="Freeform 5"/>
          <p:cNvSpPr/>
          <p:nvPr/>
        </p:nvSpPr>
        <p:spPr>
          <a:xfrm>
            <a:off x="10072616" y="1815051"/>
            <a:ext cx="7954005" cy="3658333"/>
          </a:xfrm>
          <a:custGeom>
            <a:avLst/>
            <a:gdLst/>
            <a:ahLst/>
            <a:cxnLst/>
            <a:rect l="l" t="t" r="r" b="b"/>
            <a:pathLst>
              <a:path w="7954005" h="3658333">
                <a:moveTo>
                  <a:pt x="0" y="0"/>
                </a:moveTo>
                <a:lnTo>
                  <a:pt x="7954006" y="0"/>
                </a:lnTo>
                <a:lnTo>
                  <a:pt x="7954006" y="3658333"/>
                </a:lnTo>
                <a:lnTo>
                  <a:pt x="0" y="3658333"/>
                </a:lnTo>
                <a:lnTo>
                  <a:pt x="0" y="0"/>
                </a:lnTo>
                <a:close/>
              </a:path>
            </a:pathLst>
          </a:custGeom>
          <a:blipFill>
            <a:blip r:embed="rId3"/>
            <a:stretch>
              <a:fillRect/>
            </a:stretch>
          </a:blipFill>
        </p:spPr>
      </p:sp>
      <p:sp>
        <p:nvSpPr>
          <p:cNvPr id="6" name="Freeform 6"/>
          <p:cNvSpPr/>
          <p:nvPr/>
        </p:nvSpPr>
        <p:spPr>
          <a:xfrm>
            <a:off x="8609137" y="5710180"/>
            <a:ext cx="7954005" cy="4078977"/>
          </a:xfrm>
          <a:custGeom>
            <a:avLst/>
            <a:gdLst/>
            <a:ahLst/>
            <a:cxnLst/>
            <a:rect l="l" t="t" r="r" b="b"/>
            <a:pathLst>
              <a:path w="7954005" h="4078977">
                <a:moveTo>
                  <a:pt x="0" y="0"/>
                </a:moveTo>
                <a:lnTo>
                  <a:pt x="7954005" y="0"/>
                </a:lnTo>
                <a:lnTo>
                  <a:pt x="7954005" y="4078977"/>
                </a:lnTo>
                <a:lnTo>
                  <a:pt x="0" y="4078977"/>
                </a:lnTo>
                <a:lnTo>
                  <a:pt x="0" y="0"/>
                </a:lnTo>
                <a:close/>
              </a:path>
            </a:pathLst>
          </a:custGeom>
          <a:blipFill>
            <a:blip r:embed="rId4"/>
            <a:stretch>
              <a:fillRect/>
            </a:stretch>
          </a:blipFill>
        </p:spPr>
      </p:sp>
      <p:sp>
        <p:nvSpPr>
          <p:cNvPr id="7" name="TextBox 7"/>
          <p:cNvSpPr txBox="1"/>
          <p:nvPr/>
        </p:nvSpPr>
        <p:spPr>
          <a:xfrm>
            <a:off x="347833" y="2682972"/>
            <a:ext cx="9008635" cy="1598998"/>
          </a:xfrm>
          <a:prstGeom prst="rect">
            <a:avLst/>
          </a:prstGeom>
        </p:spPr>
        <p:txBody>
          <a:bodyPr lIns="0" tIns="0" rIns="0" bIns="0" rtlCol="0" anchor="t">
            <a:spAutoFit/>
          </a:bodyPr>
          <a:lstStyle/>
          <a:p>
            <a:pPr algn="l">
              <a:lnSpc>
                <a:spcPts val="6165"/>
              </a:lnSpc>
            </a:pPr>
            <a:r>
              <a:rPr lang="en-US" sz="6490" spc="-194">
                <a:solidFill>
                  <a:srgbClr val="4D4034"/>
                </a:solidFill>
                <a:latin typeface="Faustina" panose="00000500000000000000"/>
                <a:ea typeface="Faustina" panose="00000500000000000000"/>
                <a:cs typeface="Faustina" panose="00000500000000000000"/>
                <a:sym typeface="Faustina" panose="00000500000000000000"/>
              </a:rPr>
              <a:t>3. Thiết kế giao diện chi tiết</a:t>
            </a:r>
            <a:endParaRPr lang="en-US" sz="6490" spc="-194">
              <a:solidFill>
                <a:srgbClr val="4D4034"/>
              </a:solidFill>
              <a:latin typeface="Faustina" panose="00000500000000000000"/>
              <a:ea typeface="Faustina" panose="00000500000000000000"/>
              <a:cs typeface="Faustina" panose="00000500000000000000"/>
              <a:sym typeface="Faustina" panose="00000500000000000000"/>
            </a:endParaRPr>
          </a:p>
          <a:p>
            <a:pPr marL="0" lvl="0" indent="0" algn="l">
              <a:lnSpc>
                <a:spcPts val="6165"/>
              </a:lnSpc>
              <a:spcBef>
                <a:spcPct val="0"/>
              </a:spcBef>
            </a:pPr>
          </a:p>
        </p:txBody>
      </p:sp>
      <p:sp>
        <p:nvSpPr>
          <p:cNvPr id="8" name="TextBox 8"/>
          <p:cNvSpPr txBox="1"/>
          <p:nvPr/>
        </p:nvSpPr>
        <p:spPr>
          <a:xfrm>
            <a:off x="1028700" y="3786643"/>
            <a:ext cx="2897142" cy="495327"/>
          </a:xfrm>
          <a:prstGeom prst="rect">
            <a:avLst/>
          </a:prstGeom>
        </p:spPr>
        <p:txBody>
          <a:bodyPr lIns="0" tIns="0" rIns="0" bIns="0" rtlCol="0" anchor="t">
            <a:spAutoFit/>
          </a:bodyPr>
          <a:lstStyle/>
          <a:p>
            <a:pPr algn="ctr">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3.2 Các trang con</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
        <p:nvSpPr>
          <p:cNvPr id="9" name="TextBox 9"/>
          <p:cNvSpPr txBox="1"/>
          <p:nvPr/>
        </p:nvSpPr>
        <p:spPr>
          <a:xfrm>
            <a:off x="347833" y="4904216"/>
            <a:ext cx="7791812" cy="1981308"/>
          </a:xfrm>
          <a:prstGeom prst="rect">
            <a:avLst/>
          </a:prstGeom>
        </p:spPr>
        <p:txBody>
          <a:bodyPr lIns="0" tIns="0" rIns="0" bIns="0" rtlCol="0" anchor="t">
            <a:spAutoFit/>
          </a:bodyPr>
          <a:lstStyle/>
          <a:p>
            <a:pPr marL="647700" lvl="1" indent="-323850" algn="l">
              <a:lnSpc>
                <a:spcPts val="3900"/>
              </a:lnSpc>
              <a:spcBef>
                <a:spcPct val="0"/>
              </a:spcBef>
              <a:buFont typeface="Arial" panose="020B0604020202020204"/>
              <a:buChar char="•"/>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Trang giới thiệu:</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a:t>
            </a:r>
            <a:r>
              <a:rPr lang="en-US" sz="3000">
                <a:solidFill>
                  <a:srgbClr val="4D4034"/>
                </a:solidFill>
                <a:latin typeface="Asap" panose="020F0504030202060203"/>
                <a:ea typeface="Asap" panose="020F0504030202060203"/>
                <a:cs typeface="Asap" panose="020F0504030202060203"/>
                <a:sym typeface="Asap" panose="020F0504030202060203"/>
              </a:rPr>
              <a:t>Nội dung: Nguồn gốc, quy trình, sứ mệnh của quán; sự khác biệt so với các đối thủ cạnh tranh và lý do khách hàng nên chọn chúng tôi.</a:t>
            </a:r>
            <a:endParaRPr lang="en-US" sz="3000">
              <a:solidFill>
                <a:srgbClr val="4D4034"/>
              </a:solidFill>
              <a:latin typeface="Asap" panose="020F0504030202060203"/>
              <a:ea typeface="Asap" panose="020F0504030202060203"/>
              <a:cs typeface="Asap" panose="020F0504030202060203"/>
              <a:sym typeface="Asap" panose="020F0504030202060203"/>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455" t="-1455" r="-1455" b="-1455"/>
            </a:stretch>
          </a:blipFill>
        </p:spPr>
      </p:sp>
      <p:sp>
        <p:nvSpPr>
          <p:cNvPr id="3" name="Freeform 3"/>
          <p:cNvSpPr/>
          <p:nvPr/>
        </p:nvSpPr>
        <p:spPr>
          <a:xfrm rot="-8100000">
            <a:off x="495241" y="-9384476"/>
            <a:ext cx="18535245" cy="19059378"/>
          </a:xfrm>
          <a:custGeom>
            <a:avLst/>
            <a:gdLst/>
            <a:ahLst/>
            <a:cxnLst/>
            <a:rect l="l" t="t" r="r" b="b"/>
            <a:pathLst>
              <a:path w="18535245" h="19059378">
                <a:moveTo>
                  <a:pt x="0" y="0"/>
                </a:moveTo>
                <a:lnTo>
                  <a:pt x="18535245" y="0"/>
                </a:lnTo>
                <a:lnTo>
                  <a:pt x="18535245" y="19059378"/>
                </a:lnTo>
                <a:lnTo>
                  <a:pt x="0" y="19059378"/>
                </a:lnTo>
                <a:lnTo>
                  <a:pt x="0" y="0"/>
                </a:lnTo>
                <a:close/>
              </a:path>
            </a:pathLst>
          </a:custGeom>
          <a:blipFill>
            <a:blip r:embed="rId2"/>
            <a:stretch>
              <a:fillRect/>
            </a:stretch>
          </a:blipFill>
        </p:spPr>
      </p:sp>
      <p:sp>
        <p:nvSpPr>
          <p:cNvPr id="4" name="Freeform 4"/>
          <p:cNvSpPr/>
          <p:nvPr/>
        </p:nvSpPr>
        <p:spPr>
          <a:xfrm rot="-8311043">
            <a:off x="1127907" y="3804147"/>
            <a:ext cx="15821065" cy="16268447"/>
          </a:xfrm>
          <a:custGeom>
            <a:avLst/>
            <a:gdLst/>
            <a:ahLst/>
            <a:cxnLst/>
            <a:rect l="l" t="t" r="r" b="b"/>
            <a:pathLst>
              <a:path w="15821065" h="16268447">
                <a:moveTo>
                  <a:pt x="0" y="0"/>
                </a:moveTo>
                <a:lnTo>
                  <a:pt x="15821065" y="0"/>
                </a:lnTo>
                <a:lnTo>
                  <a:pt x="15821065" y="16268447"/>
                </a:lnTo>
                <a:lnTo>
                  <a:pt x="0" y="16268447"/>
                </a:lnTo>
                <a:lnTo>
                  <a:pt x="0" y="0"/>
                </a:lnTo>
                <a:close/>
              </a:path>
            </a:pathLst>
          </a:custGeom>
          <a:blipFill>
            <a:blip r:embed="rId2"/>
            <a:stretch>
              <a:fillRect/>
            </a:stretch>
          </a:blipFill>
        </p:spPr>
      </p:sp>
      <p:sp>
        <p:nvSpPr>
          <p:cNvPr id="5" name="Freeform 5"/>
          <p:cNvSpPr/>
          <p:nvPr/>
        </p:nvSpPr>
        <p:spPr>
          <a:xfrm>
            <a:off x="9487157" y="3824743"/>
            <a:ext cx="8322104" cy="3760951"/>
          </a:xfrm>
          <a:custGeom>
            <a:avLst/>
            <a:gdLst/>
            <a:ahLst/>
            <a:cxnLst/>
            <a:rect l="l" t="t" r="r" b="b"/>
            <a:pathLst>
              <a:path w="8322104" h="3760951">
                <a:moveTo>
                  <a:pt x="0" y="0"/>
                </a:moveTo>
                <a:lnTo>
                  <a:pt x="8322104" y="0"/>
                </a:lnTo>
                <a:lnTo>
                  <a:pt x="8322104" y="3760951"/>
                </a:lnTo>
                <a:lnTo>
                  <a:pt x="0" y="3760951"/>
                </a:lnTo>
                <a:lnTo>
                  <a:pt x="0" y="0"/>
                </a:lnTo>
                <a:close/>
              </a:path>
            </a:pathLst>
          </a:custGeom>
          <a:blipFill>
            <a:blip r:embed="rId3"/>
            <a:stretch>
              <a:fillRect/>
            </a:stretch>
          </a:blipFill>
        </p:spPr>
      </p:sp>
      <p:sp>
        <p:nvSpPr>
          <p:cNvPr id="6" name="TextBox 6"/>
          <p:cNvSpPr txBox="1"/>
          <p:nvPr/>
        </p:nvSpPr>
        <p:spPr>
          <a:xfrm>
            <a:off x="347833" y="2682972"/>
            <a:ext cx="9008635" cy="1598998"/>
          </a:xfrm>
          <a:prstGeom prst="rect">
            <a:avLst/>
          </a:prstGeom>
        </p:spPr>
        <p:txBody>
          <a:bodyPr lIns="0" tIns="0" rIns="0" bIns="0" rtlCol="0" anchor="t">
            <a:spAutoFit/>
          </a:bodyPr>
          <a:lstStyle/>
          <a:p>
            <a:pPr algn="l">
              <a:lnSpc>
                <a:spcPts val="6165"/>
              </a:lnSpc>
            </a:pPr>
            <a:r>
              <a:rPr lang="en-US" sz="6490" spc="-194">
                <a:solidFill>
                  <a:srgbClr val="4D4034"/>
                </a:solidFill>
                <a:latin typeface="Faustina" panose="00000500000000000000"/>
                <a:ea typeface="Faustina" panose="00000500000000000000"/>
                <a:cs typeface="Faustina" panose="00000500000000000000"/>
                <a:sym typeface="Faustina" panose="00000500000000000000"/>
              </a:rPr>
              <a:t>3. Thiết kế giao diện chi tiết</a:t>
            </a:r>
            <a:endParaRPr lang="en-US" sz="6490" spc="-194">
              <a:solidFill>
                <a:srgbClr val="4D4034"/>
              </a:solidFill>
              <a:latin typeface="Faustina" panose="00000500000000000000"/>
              <a:ea typeface="Faustina" panose="00000500000000000000"/>
              <a:cs typeface="Faustina" panose="00000500000000000000"/>
              <a:sym typeface="Faustina" panose="00000500000000000000"/>
            </a:endParaRPr>
          </a:p>
          <a:p>
            <a:pPr marL="0" lvl="0" indent="0" algn="l">
              <a:lnSpc>
                <a:spcPts val="6165"/>
              </a:lnSpc>
              <a:spcBef>
                <a:spcPct val="0"/>
              </a:spcBef>
            </a:pPr>
          </a:p>
        </p:txBody>
      </p:sp>
      <p:sp>
        <p:nvSpPr>
          <p:cNvPr id="7" name="TextBox 7"/>
          <p:cNvSpPr txBox="1"/>
          <p:nvPr/>
        </p:nvSpPr>
        <p:spPr>
          <a:xfrm>
            <a:off x="1028700" y="3786643"/>
            <a:ext cx="2897142" cy="495327"/>
          </a:xfrm>
          <a:prstGeom prst="rect">
            <a:avLst/>
          </a:prstGeom>
        </p:spPr>
        <p:txBody>
          <a:bodyPr lIns="0" tIns="0" rIns="0" bIns="0" rtlCol="0" anchor="t">
            <a:spAutoFit/>
          </a:bodyPr>
          <a:lstStyle/>
          <a:p>
            <a:pPr algn="ctr">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3.2 Các trang con</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
        <p:nvSpPr>
          <p:cNvPr id="8" name="TextBox 8"/>
          <p:cNvSpPr txBox="1"/>
          <p:nvPr/>
        </p:nvSpPr>
        <p:spPr>
          <a:xfrm>
            <a:off x="145105" y="4474809"/>
            <a:ext cx="8893335" cy="3467289"/>
          </a:xfrm>
          <a:prstGeom prst="rect">
            <a:avLst/>
          </a:prstGeom>
        </p:spPr>
        <p:txBody>
          <a:bodyPr lIns="0" tIns="0" rIns="0" bIns="0" rtlCol="0" anchor="t">
            <a:spAutoFit/>
          </a:bodyPr>
          <a:lstStyle/>
          <a:p>
            <a:pPr algn="just">
              <a:lnSpc>
                <a:spcPts val="3900"/>
              </a:lnSpc>
            </a:pPr>
          </a:p>
          <a:p>
            <a:pPr marL="647700" lvl="1" indent="-323850" algn="just">
              <a:lnSpc>
                <a:spcPts val="3900"/>
              </a:lnSpc>
              <a:buFont typeface="Arial" panose="020B0604020202020204"/>
              <a:buChar char="•"/>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Trang menu:</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a:p>
            <a:pPr algn="just">
              <a:lnSpc>
                <a:spcPts val="3900"/>
              </a:lnSpc>
            </a:pPr>
            <a:r>
              <a:rPr lang="en-US" sz="3000">
                <a:solidFill>
                  <a:srgbClr val="4D4034"/>
                </a:solidFill>
                <a:latin typeface="Asap" panose="020F0504030202060203"/>
                <a:ea typeface="Asap" panose="020F0504030202060203"/>
                <a:cs typeface="Asap" panose="020F0504030202060203"/>
                <a:sym typeface="Asap" panose="020F0504030202060203"/>
              </a:rPr>
              <a:t>-</a:t>
            </a:r>
            <a:r>
              <a:rPr lang="en-US" sz="3000">
                <a:solidFill>
                  <a:srgbClr val="4D4034"/>
                </a:solidFill>
                <a:latin typeface="Asap" panose="020F0504030202060203"/>
                <a:ea typeface="Asap" panose="020F0504030202060203"/>
                <a:cs typeface="Asap" panose="020F0504030202060203"/>
                <a:sym typeface="Asap" panose="020F0504030202060203"/>
              </a:rPr>
              <a:t>Danh sách sản phẩm: Hình ảnh, tên, mô tả ngắn, giá cả.</a:t>
            </a:r>
            <a:endParaRPr lang="en-US" sz="3000">
              <a:solidFill>
                <a:srgbClr val="4D4034"/>
              </a:solidFill>
              <a:latin typeface="Asap" panose="020F0504030202060203"/>
              <a:ea typeface="Asap" panose="020F0504030202060203"/>
              <a:cs typeface="Asap" panose="020F0504030202060203"/>
              <a:sym typeface="Asap" panose="020F0504030202060203"/>
            </a:endParaRPr>
          </a:p>
          <a:p>
            <a:pPr algn="just">
              <a:lnSpc>
                <a:spcPts val="3900"/>
              </a:lnSpc>
            </a:pPr>
            <a:r>
              <a:rPr lang="en-US" sz="3000">
                <a:solidFill>
                  <a:srgbClr val="4D4034"/>
                </a:solidFill>
                <a:latin typeface="Asap" panose="020F0504030202060203"/>
                <a:ea typeface="Asap" panose="020F0504030202060203"/>
                <a:cs typeface="Asap" panose="020F0504030202060203"/>
                <a:sym typeface="Asap" panose="020F0504030202060203"/>
              </a:rPr>
              <a:t>-</a:t>
            </a:r>
            <a:r>
              <a:rPr lang="en-US" sz="3000">
                <a:solidFill>
                  <a:srgbClr val="4D4034"/>
                </a:solidFill>
                <a:latin typeface="Asap" panose="020F0504030202060203"/>
                <a:ea typeface="Asap" panose="020F0504030202060203"/>
                <a:cs typeface="Asap" panose="020F0504030202060203"/>
                <a:sym typeface="Asap" panose="020F0504030202060203"/>
              </a:rPr>
              <a:t>Phân loại sản phẩm: Cà phê pha máy, trà, bánh ngọt, combo.</a:t>
            </a:r>
            <a:endParaRPr lang="en-US" sz="3000">
              <a:solidFill>
                <a:srgbClr val="4D4034"/>
              </a:solidFill>
              <a:latin typeface="Asap" panose="020F0504030202060203"/>
              <a:ea typeface="Asap" panose="020F0504030202060203"/>
              <a:cs typeface="Asap" panose="020F0504030202060203"/>
              <a:sym typeface="Asap" panose="020F0504030202060203"/>
            </a:endParaRPr>
          </a:p>
          <a:p>
            <a:pPr algn="just">
              <a:lnSpc>
                <a:spcPts val="3900"/>
              </a:lnSpc>
            </a:p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455" t="-1455" r="-1455" b="-1455"/>
            </a:stretch>
          </a:blipFill>
        </p:spPr>
      </p:sp>
      <p:sp>
        <p:nvSpPr>
          <p:cNvPr id="3" name="Freeform 3"/>
          <p:cNvSpPr/>
          <p:nvPr/>
        </p:nvSpPr>
        <p:spPr>
          <a:xfrm rot="-8100000">
            <a:off x="495241" y="-9384476"/>
            <a:ext cx="18535245" cy="19059378"/>
          </a:xfrm>
          <a:custGeom>
            <a:avLst/>
            <a:gdLst/>
            <a:ahLst/>
            <a:cxnLst/>
            <a:rect l="l" t="t" r="r" b="b"/>
            <a:pathLst>
              <a:path w="18535245" h="19059378">
                <a:moveTo>
                  <a:pt x="0" y="0"/>
                </a:moveTo>
                <a:lnTo>
                  <a:pt x="18535245" y="0"/>
                </a:lnTo>
                <a:lnTo>
                  <a:pt x="18535245" y="19059378"/>
                </a:lnTo>
                <a:lnTo>
                  <a:pt x="0" y="19059378"/>
                </a:lnTo>
                <a:lnTo>
                  <a:pt x="0" y="0"/>
                </a:lnTo>
                <a:close/>
              </a:path>
            </a:pathLst>
          </a:custGeom>
          <a:blipFill>
            <a:blip r:embed="rId2"/>
            <a:stretch>
              <a:fillRect/>
            </a:stretch>
          </a:blipFill>
        </p:spPr>
      </p:sp>
      <p:sp>
        <p:nvSpPr>
          <p:cNvPr id="4" name="Freeform 4"/>
          <p:cNvSpPr/>
          <p:nvPr/>
        </p:nvSpPr>
        <p:spPr>
          <a:xfrm rot="-8311043">
            <a:off x="1127907" y="3804147"/>
            <a:ext cx="15821065" cy="16268447"/>
          </a:xfrm>
          <a:custGeom>
            <a:avLst/>
            <a:gdLst/>
            <a:ahLst/>
            <a:cxnLst/>
            <a:rect l="l" t="t" r="r" b="b"/>
            <a:pathLst>
              <a:path w="15821065" h="16268447">
                <a:moveTo>
                  <a:pt x="0" y="0"/>
                </a:moveTo>
                <a:lnTo>
                  <a:pt x="15821065" y="0"/>
                </a:lnTo>
                <a:lnTo>
                  <a:pt x="15821065" y="16268447"/>
                </a:lnTo>
                <a:lnTo>
                  <a:pt x="0" y="16268447"/>
                </a:lnTo>
                <a:lnTo>
                  <a:pt x="0" y="0"/>
                </a:lnTo>
                <a:close/>
              </a:path>
            </a:pathLst>
          </a:custGeom>
          <a:blipFill>
            <a:blip r:embed="rId2"/>
            <a:stretch>
              <a:fillRect/>
            </a:stretch>
          </a:blipFill>
        </p:spPr>
      </p:sp>
      <p:sp>
        <p:nvSpPr>
          <p:cNvPr id="5" name="Freeform 5"/>
          <p:cNvSpPr/>
          <p:nvPr/>
        </p:nvSpPr>
        <p:spPr>
          <a:xfrm>
            <a:off x="9762863" y="2794608"/>
            <a:ext cx="8115300" cy="5059057"/>
          </a:xfrm>
          <a:custGeom>
            <a:avLst/>
            <a:gdLst/>
            <a:ahLst/>
            <a:cxnLst/>
            <a:rect l="l" t="t" r="r" b="b"/>
            <a:pathLst>
              <a:path w="8115300" h="5059057">
                <a:moveTo>
                  <a:pt x="0" y="0"/>
                </a:moveTo>
                <a:lnTo>
                  <a:pt x="8115300" y="0"/>
                </a:lnTo>
                <a:lnTo>
                  <a:pt x="8115300" y="5059058"/>
                </a:lnTo>
                <a:lnTo>
                  <a:pt x="0" y="5059058"/>
                </a:lnTo>
                <a:lnTo>
                  <a:pt x="0" y="0"/>
                </a:lnTo>
                <a:close/>
              </a:path>
            </a:pathLst>
          </a:custGeom>
          <a:blipFill>
            <a:blip r:embed="rId3"/>
            <a:stretch>
              <a:fillRect/>
            </a:stretch>
          </a:blipFill>
        </p:spPr>
      </p:sp>
      <p:sp>
        <p:nvSpPr>
          <p:cNvPr id="6" name="TextBox 6"/>
          <p:cNvSpPr txBox="1"/>
          <p:nvPr/>
        </p:nvSpPr>
        <p:spPr>
          <a:xfrm>
            <a:off x="347833" y="2682972"/>
            <a:ext cx="9008635" cy="1598998"/>
          </a:xfrm>
          <a:prstGeom prst="rect">
            <a:avLst/>
          </a:prstGeom>
        </p:spPr>
        <p:txBody>
          <a:bodyPr lIns="0" tIns="0" rIns="0" bIns="0" rtlCol="0" anchor="t">
            <a:spAutoFit/>
          </a:bodyPr>
          <a:lstStyle/>
          <a:p>
            <a:pPr algn="l">
              <a:lnSpc>
                <a:spcPts val="6165"/>
              </a:lnSpc>
            </a:pPr>
            <a:r>
              <a:rPr lang="en-US" sz="6490" spc="-194">
                <a:solidFill>
                  <a:srgbClr val="4D4034"/>
                </a:solidFill>
                <a:latin typeface="Faustina" panose="00000500000000000000"/>
                <a:ea typeface="Faustina" panose="00000500000000000000"/>
                <a:cs typeface="Faustina" panose="00000500000000000000"/>
                <a:sym typeface="Faustina" panose="00000500000000000000"/>
              </a:rPr>
              <a:t>3. Thiết kế giao diện chi tiết</a:t>
            </a:r>
            <a:endParaRPr lang="en-US" sz="6490" spc="-194">
              <a:solidFill>
                <a:srgbClr val="4D4034"/>
              </a:solidFill>
              <a:latin typeface="Faustina" panose="00000500000000000000"/>
              <a:ea typeface="Faustina" panose="00000500000000000000"/>
              <a:cs typeface="Faustina" panose="00000500000000000000"/>
              <a:sym typeface="Faustina" panose="00000500000000000000"/>
            </a:endParaRPr>
          </a:p>
          <a:p>
            <a:pPr marL="0" lvl="0" indent="0" algn="l">
              <a:lnSpc>
                <a:spcPts val="6165"/>
              </a:lnSpc>
              <a:spcBef>
                <a:spcPct val="0"/>
              </a:spcBef>
            </a:pPr>
          </a:p>
        </p:txBody>
      </p:sp>
      <p:sp>
        <p:nvSpPr>
          <p:cNvPr id="7" name="TextBox 7"/>
          <p:cNvSpPr txBox="1"/>
          <p:nvPr/>
        </p:nvSpPr>
        <p:spPr>
          <a:xfrm>
            <a:off x="1028700" y="3786643"/>
            <a:ext cx="2897142" cy="495327"/>
          </a:xfrm>
          <a:prstGeom prst="rect">
            <a:avLst/>
          </a:prstGeom>
        </p:spPr>
        <p:txBody>
          <a:bodyPr lIns="0" tIns="0" rIns="0" bIns="0" rtlCol="0" anchor="t">
            <a:spAutoFit/>
          </a:bodyPr>
          <a:lstStyle/>
          <a:p>
            <a:pPr algn="ctr">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3.2 Các trang con</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
        <p:nvSpPr>
          <p:cNvPr id="8" name="TextBox 8"/>
          <p:cNvSpPr txBox="1"/>
          <p:nvPr/>
        </p:nvSpPr>
        <p:spPr>
          <a:xfrm>
            <a:off x="250665" y="5109059"/>
            <a:ext cx="8893335" cy="247663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Trang liên hệ:</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a:p>
            <a:pPr algn="just">
              <a:lnSpc>
                <a:spcPts val="3900"/>
              </a:lnSpc>
            </a:pPr>
            <a:r>
              <a:rPr lang="en-US" sz="3000">
                <a:solidFill>
                  <a:srgbClr val="4D4034"/>
                </a:solidFill>
                <a:latin typeface="Asap" panose="020F0504030202060203"/>
                <a:ea typeface="Asap" panose="020F0504030202060203"/>
                <a:cs typeface="Asap" panose="020F0504030202060203"/>
                <a:sym typeface="Asap" panose="020F0504030202060203"/>
              </a:rPr>
              <a:t>-</a:t>
            </a:r>
            <a:r>
              <a:rPr lang="en-US" sz="3000">
                <a:solidFill>
                  <a:srgbClr val="4D4034"/>
                </a:solidFill>
                <a:latin typeface="Asap" panose="020F0504030202060203"/>
                <a:ea typeface="Asap" panose="020F0504030202060203"/>
                <a:cs typeface="Asap" panose="020F0504030202060203"/>
                <a:sym typeface="Asap" panose="020F0504030202060203"/>
              </a:rPr>
              <a:t>Form liên hệ: Tên, email, nội dung.</a:t>
            </a:r>
            <a:endParaRPr lang="en-US" sz="3000">
              <a:solidFill>
                <a:srgbClr val="4D4034"/>
              </a:solidFill>
              <a:latin typeface="Asap" panose="020F0504030202060203"/>
              <a:ea typeface="Asap" panose="020F0504030202060203"/>
              <a:cs typeface="Asap" panose="020F0504030202060203"/>
              <a:sym typeface="Asap" panose="020F0504030202060203"/>
            </a:endParaRPr>
          </a:p>
          <a:p>
            <a:pPr algn="just">
              <a:lnSpc>
                <a:spcPts val="3900"/>
              </a:lnSpc>
            </a:pPr>
            <a:r>
              <a:rPr lang="en-US" sz="3000">
                <a:solidFill>
                  <a:srgbClr val="4D4034"/>
                </a:solidFill>
                <a:latin typeface="Asap" panose="020F0504030202060203"/>
                <a:ea typeface="Asap" panose="020F0504030202060203"/>
                <a:cs typeface="Asap" panose="020F0504030202060203"/>
                <a:sym typeface="Asap" panose="020F0504030202060203"/>
              </a:rPr>
              <a:t>-Hiển</a:t>
            </a:r>
            <a:r>
              <a:rPr lang="en-US" sz="3000">
                <a:solidFill>
                  <a:srgbClr val="4D4034"/>
                </a:solidFill>
                <a:latin typeface="Asap" panose="020F0504030202060203"/>
                <a:ea typeface="Asap" panose="020F0504030202060203"/>
                <a:cs typeface="Asap" panose="020F0504030202060203"/>
                <a:sym typeface="Asap" panose="020F0504030202060203"/>
              </a:rPr>
              <a:t> thị các thông tin cơ bản và các liên kết của quán.</a:t>
            </a:r>
            <a:endParaRPr lang="en-US" sz="3000">
              <a:solidFill>
                <a:srgbClr val="4D4034"/>
              </a:solidFill>
              <a:latin typeface="Asap" panose="020F0504030202060203"/>
              <a:ea typeface="Asap" panose="020F0504030202060203"/>
              <a:cs typeface="Asap" panose="020F0504030202060203"/>
              <a:sym typeface="Asap" panose="020F0504030202060203"/>
            </a:endParaRPr>
          </a:p>
          <a:p>
            <a:pPr algn="just">
              <a:lnSpc>
                <a:spcPts val="3900"/>
              </a:lnSpc>
            </a:p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D4117"/>
        </a:solidFill>
        <a:effectLst/>
      </p:bgPr>
    </p:bg>
    <p:spTree>
      <p:nvGrpSpPr>
        <p:cNvPr id="1" name=""/>
        <p:cNvGrpSpPr/>
        <p:nvPr/>
      </p:nvGrpSpPr>
      <p:grpSpPr>
        <a:xfrm>
          <a:off x="0" y="0"/>
          <a:ext cx="0" cy="0"/>
          <a:chOff x="0" y="0"/>
          <a:chExt cx="0" cy="0"/>
        </a:xfrm>
      </p:grpSpPr>
      <p:sp>
        <p:nvSpPr>
          <p:cNvPr id="2" name="Freeform 2"/>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1">
              <a:alphaModFix amt="50000"/>
            </a:blip>
            <a:stretch>
              <a:fillRect/>
            </a:stretch>
          </a:blipFill>
        </p:spPr>
      </p:sp>
      <p:sp>
        <p:nvSpPr>
          <p:cNvPr id="3" name="Freeform 3"/>
          <p:cNvSpPr/>
          <p:nvPr/>
        </p:nvSpPr>
        <p:spPr>
          <a:xfrm>
            <a:off x="355138" y="-3161975"/>
            <a:ext cx="17577724" cy="16610949"/>
          </a:xfrm>
          <a:custGeom>
            <a:avLst/>
            <a:gdLst/>
            <a:ahLst/>
            <a:cxnLst/>
            <a:rect l="l" t="t" r="r" b="b"/>
            <a:pathLst>
              <a:path w="17577724" h="16610949">
                <a:moveTo>
                  <a:pt x="0" y="0"/>
                </a:moveTo>
                <a:lnTo>
                  <a:pt x="17577724" y="0"/>
                </a:lnTo>
                <a:lnTo>
                  <a:pt x="17577724" y="16610950"/>
                </a:lnTo>
                <a:lnTo>
                  <a:pt x="0" y="16610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101548" y="557369"/>
            <a:ext cx="9337466" cy="2572542"/>
          </a:xfrm>
          <a:prstGeom prst="rect">
            <a:avLst/>
          </a:prstGeom>
        </p:spPr>
        <p:txBody>
          <a:bodyPr lIns="0" tIns="0" rIns="0" bIns="0" rtlCol="0" anchor="t">
            <a:spAutoFit/>
          </a:bodyPr>
          <a:lstStyle/>
          <a:p>
            <a:pPr marL="0" lvl="0" indent="0" algn="ctr">
              <a:lnSpc>
                <a:spcPts val="9815"/>
              </a:lnSpc>
              <a:spcBef>
                <a:spcPct val="0"/>
              </a:spcBef>
            </a:pPr>
            <a:r>
              <a:rPr lang="en-US" sz="10335" spc="-310">
                <a:solidFill>
                  <a:srgbClr val="4D4034"/>
                </a:solidFill>
                <a:latin typeface="Faustina" panose="00000500000000000000"/>
                <a:ea typeface="Faustina" panose="00000500000000000000"/>
                <a:cs typeface="Faustina" panose="00000500000000000000"/>
                <a:sym typeface="Faustina" panose="00000500000000000000"/>
              </a:rPr>
              <a:t>Thành Viên Nhóm</a:t>
            </a:r>
            <a:endParaRPr lang="en-US" sz="10335" spc="-310">
              <a:solidFill>
                <a:srgbClr val="4D4034"/>
              </a:solidFill>
              <a:latin typeface="Faustina" panose="00000500000000000000"/>
              <a:ea typeface="Faustina" panose="00000500000000000000"/>
              <a:cs typeface="Faustina" panose="00000500000000000000"/>
              <a:sym typeface="Faustina" panose="00000500000000000000"/>
            </a:endParaRPr>
          </a:p>
        </p:txBody>
      </p:sp>
      <p:sp>
        <p:nvSpPr>
          <p:cNvPr id="5" name="TextBox 5"/>
          <p:cNvSpPr txBox="1"/>
          <p:nvPr/>
        </p:nvSpPr>
        <p:spPr>
          <a:xfrm>
            <a:off x="4394661" y="3272339"/>
            <a:ext cx="8278902" cy="738505"/>
          </a:xfrm>
          <a:prstGeom prst="rect">
            <a:avLst/>
          </a:prstGeom>
        </p:spPr>
        <p:txBody>
          <a:bodyPr lIns="0" tIns="0" rIns="0" bIns="0" rtlCol="0" anchor="t">
            <a:spAutoFit/>
          </a:bodyPr>
          <a:lstStyle/>
          <a:p>
            <a:pPr algn="ctr">
              <a:lnSpc>
                <a:spcPts val="6020"/>
              </a:lnSpc>
              <a:spcBef>
                <a:spcPct val="0"/>
              </a:spcBef>
            </a:pPr>
            <a:r>
              <a:rPr lang="en-US" sz="4300">
                <a:solidFill>
                  <a:srgbClr val="4D4034"/>
                </a:solidFill>
                <a:latin typeface="Asap" panose="020F0504030202060203"/>
                <a:ea typeface="Asap" panose="020F0504030202060203"/>
                <a:cs typeface="Asap" panose="020F0504030202060203"/>
                <a:sym typeface="Asap" panose="020F0504030202060203"/>
              </a:rPr>
              <a:t>Lê Phạm Anh Khoa  079205042760</a:t>
            </a:r>
            <a:endParaRPr lang="en-US" sz="4300">
              <a:solidFill>
                <a:srgbClr val="4D4034"/>
              </a:solidFill>
              <a:latin typeface="Asap" panose="020F0504030202060203"/>
              <a:ea typeface="Asap" panose="020F0504030202060203"/>
              <a:cs typeface="Asap" panose="020F0504030202060203"/>
              <a:sym typeface="Asap" panose="020F0504030202060203"/>
            </a:endParaRPr>
          </a:p>
        </p:txBody>
      </p:sp>
      <p:sp>
        <p:nvSpPr>
          <p:cNvPr id="6" name="TextBox 6"/>
          <p:cNvSpPr txBox="1"/>
          <p:nvPr/>
        </p:nvSpPr>
        <p:spPr>
          <a:xfrm>
            <a:off x="4394661" y="4580915"/>
            <a:ext cx="7061759" cy="738505"/>
          </a:xfrm>
          <a:prstGeom prst="rect">
            <a:avLst/>
          </a:prstGeom>
        </p:spPr>
        <p:txBody>
          <a:bodyPr lIns="0" tIns="0" rIns="0" bIns="0" rtlCol="0" anchor="t">
            <a:spAutoFit/>
          </a:bodyPr>
          <a:lstStyle/>
          <a:p>
            <a:pPr algn="ctr">
              <a:lnSpc>
                <a:spcPts val="6020"/>
              </a:lnSpc>
              <a:spcBef>
                <a:spcPct val="0"/>
              </a:spcBef>
            </a:pPr>
            <a:r>
              <a:rPr lang="en-US" sz="4300">
                <a:solidFill>
                  <a:srgbClr val="4D4034"/>
                </a:solidFill>
                <a:latin typeface="Asap" panose="020F0504030202060203"/>
                <a:ea typeface="Asap" panose="020F0504030202060203"/>
                <a:cs typeface="Asap" panose="020F0504030202060203"/>
                <a:sym typeface="Asap" panose="020F0504030202060203"/>
              </a:rPr>
              <a:t>Trần Quốc Uy  049205004415</a:t>
            </a:r>
            <a:endParaRPr lang="en-US" sz="4300">
              <a:solidFill>
                <a:srgbClr val="4D4034"/>
              </a:solidFill>
              <a:latin typeface="Asap" panose="020F0504030202060203"/>
              <a:ea typeface="Asap" panose="020F0504030202060203"/>
              <a:cs typeface="Asap" panose="020F0504030202060203"/>
              <a:sym typeface="Asap" panose="020F0504030202060203"/>
            </a:endParaRPr>
          </a:p>
        </p:txBody>
      </p:sp>
      <p:sp>
        <p:nvSpPr>
          <p:cNvPr id="7" name="TextBox 7"/>
          <p:cNvSpPr txBox="1"/>
          <p:nvPr/>
        </p:nvSpPr>
        <p:spPr>
          <a:xfrm>
            <a:off x="4394729" y="5889491"/>
            <a:ext cx="8990301" cy="738505"/>
          </a:xfrm>
          <a:prstGeom prst="rect">
            <a:avLst/>
          </a:prstGeom>
        </p:spPr>
        <p:txBody>
          <a:bodyPr lIns="0" tIns="0" rIns="0" bIns="0" rtlCol="0" anchor="t">
            <a:spAutoFit/>
          </a:bodyPr>
          <a:lstStyle/>
          <a:p>
            <a:pPr algn="ctr">
              <a:lnSpc>
                <a:spcPts val="6020"/>
              </a:lnSpc>
              <a:spcBef>
                <a:spcPct val="0"/>
              </a:spcBef>
            </a:pPr>
            <a:r>
              <a:rPr lang="en-US" sz="4300">
                <a:solidFill>
                  <a:srgbClr val="4D4034"/>
                </a:solidFill>
                <a:latin typeface="Asap" panose="020F0504030202060203"/>
                <a:ea typeface="Asap" panose="020F0504030202060203"/>
                <a:cs typeface="Asap" panose="020F0504030202060203"/>
                <a:sym typeface="Asap" panose="020F0504030202060203"/>
              </a:rPr>
              <a:t>Nguyễn Chu Hoàng Sơn  22H1120136</a:t>
            </a:r>
            <a:endParaRPr lang="en-US" sz="4300">
              <a:solidFill>
                <a:srgbClr val="4D4034"/>
              </a:solidFill>
              <a:latin typeface="Asap" panose="020F0504030202060203"/>
              <a:ea typeface="Asap" panose="020F0504030202060203"/>
              <a:cs typeface="Asap" panose="020F0504030202060203"/>
              <a:sym typeface="Asap" panose="020F0504030202060203"/>
            </a:endParaRPr>
          </a:p>
        </p:txBody>
      </p:sp>
      <p:sp>
        <p:nvSpPr>
          <p:cNvPr id="8" name="TextBox 8"/>
          <p:cNvSpPr txBox="1"/>
          <p:nvPr/>
        </p:nvSpPr>
        <p:spPr>
          <a:xfrm>
            <a:off x="4394661" y="7199496"/>
            <a:ext cx="7260783" cy="738505"/>
          </a:xfrm>
          <a:prstGeom prst="rect">
            <a:avLst/>
          </a:prstGeom>
        </p:spPr>
        <p:txBody>
          <a:bodyPr lIns="0" tIns="0" rIns="0" bIns="0" rtlCol="0" anchor="t">
            <a:spAutoFit/>
          </a:bodyPr>
          <a:lstStyle/>
          <a:p>
            <a:pPr algn="ctr">
              <a:lnSpc>
                <a:spcPts val="6020"/>
              </a:lnSpc>
              <a:spcBef>
                <a:spcPct val="0"/>
              </a:spcBef>
            </a:pPr>
            <a:r>
              <a:rPr lang="en-US" sz="4300">
                <a:solidFill>
                  <a:srgbClr val="4D4034"/>
                </a:solidFill>
                <a:latin typeface="Asap" panose="020F0504030202060203"/>
                <a:ea typeface="Asap" panose="020F0504030202060203"/>
                <a:cs typeface="Asap" panose="020F0504030202060203"/>
                <a:sym typeface="Asap" panose="020F0504030202060203"/>
              </a:rPr>
              <a:t>Trần Thành Tài 079205010990</a:t>
            </a:r>
            <a:endParaRPr lang="en-US" sz="4300">
              <a:solidFill>
                <a:srgbClr val="4D4034"/>
              </a:solidFill>
              <a:latin typeface="Asap" panose="020F0504030202060203"/>
              <a:ea typeface="Asap" panose="020F0504030202060203"/>
              <a:cs typeface="Asap" panose="020F0504030202060203"/>
              <a:sym typeface="Asap" panose="020F0504030202060203"/>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455" t="-1455" r="-1455" b="-1455"/>
            </a:stretch>
          </a:blipFill>
        </p:spPr>
      </p:sp>
      <p:sp>
        <p:nvSpPr>
          <p:cNvPr id="3" name="Freeform 3"/>
          <p:cNvSpPr/>
          <p:nvPr/>
        </p:nvSpPr>
        <p:spPr>
          <a:xfrm rot="-8100000">
            <a:off x="495241" y="-9384476"/>
            <a:ext cx="18535245" cy="19059378"/>
          </a:xfrm>
          <a:custGeom>
            <a:avLst/>
            <a:gdLst/>
            <a:ahLst/>
            <a:cxnLst/>
            <a:rect l="l" t="t" r="r" b="b"/>
            <a:pathLst>
              <a:path w="18535245" h="19059378">
                <a:moveTo>
                  <a:pt x="0" y="0"/>
                </a:moveTo>
                <a:lnTo>
                  <a:pt x="18535245" y="0"/>
                </a:lnTo>
                <a:lnTo>
                  <a:pt x="18535245" y="19059378"/>
                </a:lnTo>
                <a:lnTo>
                  <a:pt x="0" y="19059378"/>
                </a:lnTo>
                <a:lnTo>
                  <a:pt x="0" y="0"/>
                </a:lnTo>
                <a:close/>
              </a:path>
            </a:pathLst>
          </a:custGeom>
          <a:blipFill>
            <a:blip r:embed="rId2"/>
            <a:stretch>
              <a:fillRect/>
            </a:stretch>
          </a:blipFill>
        </p:spPr>
      </p:sp>
      <p:sp>
        <p:nvSpPr>
          <p:cNvPr id="4" name="Freeform 4"/>
          <p:cNvSpPr/>
          <p:nvPr/>
        </p:nvSpPr>
        <p:spPr>
          <a:xfrm rot="-8311043">
            <a:off x="1127907" y="3804147"/>
            <a:ext cx="15821065" cy="16268447"/>
          </a:xfrm>
          <a:custGeom>
            <a:avLst/>
            <a:gdLst/>
            <a:ahLst/>
            <a:cxnLst/>
            <a:rect l="l" t="t" r="r" b="b"/>
            <a:pathLst>
              <a:path w="15821065" h="16268447">
                <a:moveTo>
                  <a:pt x="0" y="0"/>
                </a:moveTo>
                <a:lnTo>
                  <a:pt x="15821065" y="0"/>
                </a:lnTo>
                <a:lnTo>
                  <a:pt x="15821065" y="16268447"/>
                </a:lnTo>
                <a:lnTo>
                  <a:pt x="0" y="16268447"/>
                </a:lnTo>
                <a:lnTo>
                  <a:pt x="0" y="0"/>
                </a:lnTo>
                <a:close/>
              </a:path>
            </a:pathLst>
          </a:custGeom>
          <a:blipFill>
            <a:blip r:embed="rId2"/>
            <a:stretch>
              <a:fillRect/>
            </a:stretch>
          </a:blipFill>
        </p:spPr>
      </p:sp>
      <p:sp>
        <p:nvSpPr>
          <p:cNvPr id="5" name="Freeform 5"/>
          <p:cNvSpPr/>
          <p:nvPr/>
        </p:nvSpPr>
        <p:spPr>
          <a:xfrm>
            <a:off x="10170614" y="2521047"/>
            <a:ext cx="7373706" cy="3332348"/>
          </a:xfrm>
          <a:custGeom>
            <a:avLst/>
            <a:gdLst/>
            <a:ahLst/>
            <a:cxnLst/>
            <a:rect l="l" t="t" r="r" b="b"/>
            <a:pathLst>
              <a:path w="7373706" h="3332348">
                <a:moveTo>
                  <a:pt x="0" y="0"/>
                </a:moveTo>
                <a:lnTo>
                  <a:pt x="7373706" y="0"/>
                </a:lnTo>
                <a:lnTo>
                  <a:pt x="7373706" y="3332348"/>
                </a:lnTo>
                <a:lnTo>
                  <a:pt x="0" y="3332348"/>
                </a:lnTo>
                <a:lnTo>
                  <a:pt x="0" y="0"/>
                </a:lnTo>
                <a:close/>
              </a:path>
            </a:pathLst>
          </a:custGeom>
          <a:blipFill>
            <a:blip r:embed="rId3"/>
            <a:stretch>
              <a:fillRect/>
            </a:stretch>
          </a:blipFill>
        </p:spPr>
      </p:sp>
      <p:sp>
        <p:nvSpPr>
          <p:cNvPr id="6" name="Freeform 6"/>
          <p:cNvSpPr/>
          <p:nvPr/>
        </p:nvSpPr>
        <p:spPr>
          <a:xfrm>
            <a:off x="10170614" y="6147989"/>
            <a:ext cx="7373706" cy="3241001"/>
          </a:xfrm>
          <a:custGeom>
            <a:avLst/>
            <a:gdLst/>
            <a:ahLst/>
            <a:cxnLst/>
            <a:rect l="l" t="t" r="r" b="b"/>
            <a:pathLst>
              <a:path w="7373706" h="3241001">
                <a:moveTo>
                  <a:pt x="0" y="0"/>
                </a:moveTo>
                <a:lnTo>
                  <a:pt x="7373706" y="0"/>
                </a:lnTo>
                <a:lnTo>
                  <a:pt x="7373706" y="3241000"/>
                </a:lnTo>
                <a:lnTo>
                  <a:pt x="0" y="3241000"/>
                </a:lnTo>
                <a:lnTo>
                  <a:pt x="0" y="0"/>
                </a:lnTo>
                <a:close/>
              </a:path>
            </a:pathLst>
          </a:custGeom>
          <a:blipFill>
            <a:blip r:embed="rId4"/>
            <a:stretch>
              <a:fillRect l="-1945" r="-1945"/>
            </a:stretch>
          </a:blipFill>
        </p:spPr>
      </p:sp>
      <p:sp>
        <p:nvSpPr>
          <p:cNvPr id="7" name="TextBox 7"/>
          <p:cNvSpPr txBox="1"/>
          <p:nvPr/>
        </p:nvSpPr>
        <p:spPr>
          <a:xfrm>
            <a:off x="347833" y="2682972"/>
            <a:ext cx="9008635" cy="1598998"/>
          </a:xfrm>
          <a:prstGeom prst="rect">
            <a:avLst/>
          </a:prstGeom>
        </p:spPr>
        <p:txBody>
          <a:bodyPr lIns="0" tIns="0" rIns="0" bIns="0" rtlCol="0" anchor="t">
            <a:spAutoFit/>
          </a:bodyPr>
          <a:lstStyle/>
          <a:p>
            <a:pPr algn="l">
              <a:lnSpc>
                <a:spcPts val="6165"/>
              </a:lnSpc>
            </a:pPr>
            <a:r>
              <a:rPr lang="en-US" sz="6490" spc="-194">
                <a:solidFill>
                  <a:srgbClr val="4D4034"/>
                </a:solidFill>
                <a:latin typeface="Faustina" panose="00000500000000000000"/>
                <a:ea typeface="Faustina" panose="00000500000000000000"/>
                <a:cs typeface="Faustina" panose="00000500000000000000"/>
                <a:sym typeface="Faustina" panose="00000500000000000000"/>
              </a:rPr>
              <a:t>3. Thiết kế giao diện chi tiết</a:t>
            </a:r>
            <a:endParaRPr lang="en-US" sz="6490" spc="-194">
              <a:solidFill>
                <a:srgbClr val="4D4034"/>
              </a:solidFill>
              <a:latin typeface="Faustina" panose="00000500000000000000"/>
              <a:ea typeface="Faustina" panose="00000500000000000000"/>
              <a:cs typeface="Faustina" panose="00000500000000000000"/>
              <a:sym typeface="Faustina" panose="00000500000000000000"/>
            </a:endParaRPr>
          </a:p>
          <a:p>
            <a:pPr marL="0" lvl="0" indent="0" algn="l">
              <a:lnSpc>
                <a:spcPts val="6165"/>
              </a:lnSpc>
              <a:spcBef>
                <a:spcPct val="0"/>
              </a:spcBef>
            </a:pPr>
          </a:p>
        </p:txBody>
      </p:sp>
      <p:sp>
        <p:nvSpPr>
          <p:cNvPr id="8" name="TextBox 8"/>
          <p:cNvSpPr txBox="1"/>
          <p:nvPr/>
        </p:nvSpPr>
        <p:spPr>
          <a:xfrm>
            <a:off x="1028700" y="3786643"/>
            <a:ext cx="2897142" cy="495327"/>
          </a:xfrm>
          <a:prstGeom prst="rect">
            <a:avLst/>
          </a:prstGeom>
        </p:spPr>
        <p:txBody>
          <a:bodyPr lIns="0" tIns="0" rIns="0" bIns="0" rtlCol="0" anchor="t">
            <a:spAutoFit/>
          </a:bodyPr>
          <a:lstStyle/>
          <a:p>
            <a:pPr algn="ctr">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3.2 Các trang con</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
        <p:nvSpPr>
          <p:cNvPr id="9" name="TextBox 9"/>
          <p:cNvSpPr txBox="1"/>
          <p:nvPr/>
        </p:nvSpPr>
        <p:spPr>
          <a:xfrm>
            <a:off x="145105" y="4437469"/>
            <a:ext cx="8893335" cy="4457943"/>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Trang đăng ký và đăng nhập:</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a:p>
            <a:pPr algn="just">
              <a:lnSpc>
                <a:spcPts val="3900"/>
              </a:lnSpc>
            </a:pPr>
            <a:r>
              <a:rPr lang="en-US" sz="3000">
                <a:solidFill>
                  <a:srgbClr val="4D4034"/>
                </a:solidFill>
                <a:latin typeface="Asap" panose="020F0504030202060203"/>
                <a:ea typeface="Asap" panose="020F0504030202060203"/>
                <a:cs typeface="Asap" panose="020F0504030202060203"/>
                <a:sym typeface="Asap" panose="020F0504030202060203"/>
              </a:rPr>
              <a:t>-Cung cấp chức năng đăng ký và đăng nhập để khách hàng có thể tạo tài khoản, quản lý thông tin cá nhân, và lưu lịch sử đặt hàng.</a:t>
            </a:r>
            <a:endParaRPr lang="en-US" sz="3000">
              <a:solidFill>
                <a:srgbClr val="4D4034"/>
              </a:solidFill>
              <a:latin typeface="Asap" panose="020F0504030202060203"/>
              <a:ea typeface="Asap" panose="020F0504030202060203"/>
              <a:cs typeface="Asap" panose="020F0504030202060203"/>
              <a:sym typeface="Asap" panose="020F0504030202060203"/>
            </a:endParaRPr>
          </a:p>
          <a:p>
            <a:pPr algn="just">
              <a:lnSpc>
                <a:spcPts val="3900"/>
              </a:lnSpc>
            </a:pPr>
          </a:p>
          <a:p>
            <a:pPr algn="just">
              <a:lnSpc>
                <a:spcPts val="3900"/>
              </a:lnSpc>
            </a:pPr>
            <a:r>
              <a:rPr lang="en-US" sz="3000">
                <a:solidFill>
                  <a:srgbClr val="4D4034"/>
                </a:solidFill>
                <a:latin typeface="Asap" panose="020F0504030202060203"/>
                <a:ea typeface="Asap" panose="020F0504030202060203"/>
                <a:cs typeface="Asap" panose="020F0504030202060203"/>
                <a:sym typeface="Asap" panose="020F0504030202060203"/>
              </a:rPr>
              <a:t>-</a:t>
            </a:r>
            <a:r>
              <a:rPr lang="en-US" sz="3000">
                <a:solidFill>
                  <a:srgbClr val="4D4034"/>
                </a:solidFill>
                <a:latin typeface="Asap" panose="020F0504030202060203"/>
                <a:ea typeface="Asap" panose="020F0504030202060203"/>
                <a:cs typeface="Asap" panose="020F0504030202060203"/>
                <a:sym typeface="Asap" panose="020F0504030202060203"/>
              </a:rPr>
              <a:t>Đảm bảo trải nghiệm tiện lợi và an toàn cho khách hàng khi truy cập vào các tính năng đặc biệt như ưu đãi riêng, tích điểm hoặc đặt hàng nhanh.</a:t>
            </a:r>
            <a:endParaRPr lang="en-US" sz="3000">
              <a:solidFill>
                <a:srgbClr val="4D4034"/>
              </a:solidFill>
              <a:latin typeface="Asap" panose="020F0504030202060203"/>
              <a:ea typeface="Asap" panose="020F0504030202060203"/>
              <a:cs typeface="Asap" panose="020F0504030202060203"/>
              <a:sym typeface="Asap" panose="020F0504030202060203"/>
            </a:endParaRPr>
          </a:p>
          <a:p>
            <a:pPr algn="just">
              <a:lnSpc>
                <a:spcPts val="3900"/>
              </a:lnSpc>
            </a:p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C798"/>
        </a:solidFill>
        <a:effectLst/>
      </p:bgPr>
    </p:bg>
    <p:spTree>
      <p:nvGrpSpPr>
        <p:cNvPr id="1" name=""/>
        <p:cNvGrpSpPr/>
        <p:nvPr/>
      </p:nvGrpSpPr>
      <p:grpSpPr>
        <a:xfrm>
          <a:off x="0" y="0"/>
          <a:ext cx="0" cy="0"/>
          <a:chOff x="0" y="0"/>
          <a:chExt cx="0" cy="0"/>
        </a:xfrm>
      </p:grpSpPr>
      <p:sp>
        <p:nvSpPr>
          <p:cNvPr id="2" name="Freeform 2"/>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1">
              <a:alphaModFix amt="50000"/>
            </a:blip>
            <a:stretch>
              <a:fillRect/>
            </a:stretch>
          </a:blipFill>
        </p:spPr>
      </p:sp>
      <p:sp>
        <p:nvSpPr>
          <p:cNvPr id="3" name="Freeform 3"/>
          <p:cNvSpPr/>
          <p:nvPr/>
        </p:nvSpPr>
        <p:spPr>
          <a:xfrm rot="5400000">
            <a:off x="-2729481" y="-1491636"/>
            <a:ext cx="14409515" cy="13364825"/>
          </a:xfrm>
          <a:custGeom>
            <a:avLst/>
            <a:gdLst/>
            <a:ahLst/>
            <a:cxnLst/>
            <a:rect l="l" t="t" r="r" b="b"/>
            <a:pathLst>
              <a:path w="14409515" h="13364825">
                <a:moveTo>
                  <a:pt x="0" y="0"/>
                </a:moveTo>
                <a:lnTo>
                  <a:pt x="14409515" y="0"/>
                </a:lnTo>
                <a:lnTo>
                  <a:pt x="14409515" y="13364825"/>
                </a:lnTo>
                <a:lnTo>
                  <a:pt x="0" y="133648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1587096" y="1426015"/>
            <a:ext cx="3230054" cy="3326835"/>
          </a:xfrm>
          <a:custGeom>
            <a:avLst/>
            <a:gdLst/>
            <a:ahLst/>
            <a:cxnLst/>
            <a:rect l="l" t="t" r="r" b="b"/>
            <a:pathLst>
              <a:path w="3230054" h="3326835">
                <a:moveTo>
                  <a:pt x="0" y="0"/>
                </a:moveTo>
                <a:lnTo>
                  <a:pt x="3230055" y="0"/>
                </a:lnTo>
                <a:lnTo>
                  <a:pt x="3230055" y="3326835"/>
                </a:lnTo>
                <a:lnTo>
                  <a:pt x="0" y="3326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469004" y="5991064"/>
            <a:ext cx="3587132" cy="3437125"/>
          </a:xfrm>
          <a:custGeom>
            <a:avLst/>
            <a:gdLst/>
            <a:ahLst/>
            <a:cxnLst/>
            <a:rect l="l" t="t" r="r" b="b"/>
            <a:pathLst>
              <a:path w="3587132" h="3437125">
                <a:moveTo>
                  <a:pt x="0" y="0"/>
                </a:moveTo>
                <a:lnTo>
                  <a:pt x="3587131" y="0"/>
                </a:lnTo>
                <a:lnTo>
                  <a:pt x="3587131" y="3437124"/>
                </a:lnTo>
                <a:lnTo>
                  <a:pt x="0" y="3437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494170" y="3384604"/>
            <a:ext cx="3962213" cy="1758896"/>
          </a:xfrm>
          <a:prstGeom prst="rect">
            <a:avLst/>
          </a:prstGeom>
        </p:spPr>
        <p:txBody>
          <a:bodyPr lIns="0" tIns="0" rIns="0" bIns="0" rtlCol="0" anchor="t">
            <a:spAutoFit/>
          </a:bodyPr>
          <a:lstStyle/>
          <a:p>
            <a:pPr algn="l">
              <a:lnSpc>
                <a:spcPts val="7000"/>
              </a:lnSpc>
            </a:pPr>
            <a:r>
              <a:rPr lang="en-US" sz="5000" b="1">
                <a:solidFill>
                  <a:srgbClr val="FFF8ED"/>
                </a:solidFill>
                <a:latin typeface="Asap Bold" panose="020F0804030202060203"/>
                <a:ea typeface="Asap Bold" panose="020F0804030202060203"/>
                <a:cs typeface="Asap Bold" panose="020F0804030202060203"/>
                <a:sym typeface="Asap Bold" panose="020F0804030202060203"/>
              </a:rPr>
              <a:t>1. Mục tiêu</a:t>
            </a:r>
            <a:endParaRPr lang="en-US" sz="5000" b="1">
              <a:solidFill>
                <a:srgbClr val="FFF8ED"/>
              </a:solidFill>
              <a:latin typeface="Asap Bold" panose="020F0804030202060203"/>
              <a:ea typeface="Asap Bold" panose="020F0804030202060203"/>
              <a:cs typeface="Asap Bold" panose="020F0804030202060203"/>
              <a:sym typeface="Asap Bold" panose="020F0804030202060203"/>
            </a:endParaRPr>
          </a:p>
          <a:p>
            <a:pPr algn="l">
              <a:lnSpc>
                <a:spcPts val="7000"/>
              </a:lnSpc>
            </a:pPr>
          </a:p>
        </p:txBody>
      </p:sp>
      <p:sp>
        <p:nvSpPr>
          <p:cNvPr id="7" name="TextBox 7"/>
          <p:cNvSpPr txBox="1"/>
          <p:nvPr/>
        </p:nvSpPr>
        <p:spPr>
          <a:xfrm>
            <a:off x="1099340" y="1057693"/>
            <a:ext cx="6955107" cy="2492375"/>
          </a:xfrm>
          <a:prstGeom prst="rect">
            <a:avLst/>
          </a:prstGeom>
        </p:spPr>
        <p:txBody>
          <a:bodyPr lIns="0" tIns="0" rIns="0" bIns="0" rtlCol="0" anchor="t">
            <a:spAutoFit/>
          </a:bodyPr>
          <a:lstStyle/>
          <a:p>
            <a:pPr algn="l">
              <a:lnSpc>
                <a:spcPts val="9775"/>
              </a:lnSpc>
            </a:pPr>
            <a:r>
              <a:rPr lang="en-US" sz="8500" b="1" spc="-254">
                <a:solidFill>
                  <a:srgbClr val="FFF8ED"/>
                </a:solidFill>
                <a:latin typeface="Faustina Bold" panose="00000800000000000000"/>
                <a:ea typeface="Faustina Bold" panose="00000800000000000000"/>
                <a:cs typeface="Faustina Bold" panose="00000800000000000000"/>
                <a:sym typeface="Faustina Bold" panose="00000800000000000000"/>
              </a:rPr>
              <a:t>I. TỔNG QUAN</a:t>
            </a:r>
            <a:endParaRPr lang="en-US" sz="8500" b="1" spc="-254">
              <a:solidFill>
                <a:srgbClr val="FFF8ED"/>
              </a:solidFill>
              <a:latin typeface="Faustina Bold" panose="00000800000000000000"/>
              <a:ea typeface="Faustina Bold" panose="00000800000000000000"/>
              <a:cs typeface="Faustina Bold" panose="00000800000000000000"/>
              <a:sym typeface="Faustina Bold" panose="00000800000000000000"/>
            </a:endParaRPr>
          </a:p>
          <a:p>
            <a:pPr marL="0" lvl="0" indent="0" algn="l">
              <a:lnSpc>
                <a:spcPts val="9775"/>
              </a:lnSpc>
            </a:pPr>
          </a:p>
        </p:txBody>
      </p:sp>
      <p:sp>
        <p:nvSpPr>
          <p:cNvPr id="8" name="TextBox 8"/>
          <p:cNvSpPr txBox="1"/>
          <p:nvPr/>
        </p:nvSpPr>
        <p:spPr>
          <a:xfrm>
            <a:off x="1887766" y="5117966"/>
            <a:ext cx="4568617" cy="873098"/>
          </a:xfrm>
          <a:prstGeom prst="rect">
            <a:avLst/>
          </a:prstGeom>
        </p:spPr>
        <p:txBody>
          <a:bodyPr lIns="0" tIns="0" rIns="0" bIns="0" rtlCol="0" anchor="t">
            <a:spAutoFit/>
          </a:bodyPr>
          <a:lstStyle/>
          <a:p>
            <a:pPr algn="ctr">
              <a:lnSpc>
                <a:spcPts val="7000"/>
              </a:lnSpc>
              <a:spcBef>
                <a:spcPct val="0"/>
              </a:spcBef>
            </a:pPr>
            <a:r>
              <a:rPr lang="en-US" sz="5000" b="1">
                <a:solidFill>
                  <a:srgbClr val="FFF8ED"/>
                </a:solidFill>
                <a:latin typeface="Asap Bold" panose="020F0804030202060203"/>
                <a:ea typeface="Asap Bold" panose="020F0804030202060203"/>
                <a:cs typeface="Asap Bold" panose="020F0804030202060203"/>
                <a:sym typeface="Asap Bold" panose="020F0804030202060203"/>
              </a:rPr>
              <a:t>2. Phạm vi dự án</a:t>
            </a:r>
            <a:endParaRPr lang="en-US" sz="5000" b="1">
              <a:solidFill>
                <a:srgbClr val="FFF8ED"/>
              </a:solidFill>
              <a:latin typeface="Asap Bold" panose="020F0804030202060203"/>
              <a:ea typeface="Asap Bold" panose="020F0804030202060203"/>
              <a:cs typeface="Asap Bold" panose="020F0804030202060203"/>
              <a:sym typeface="Asap Bold" panose="020F0804030202060203"/>
            </a:endParaRPr>
          </a:p>
        </p:txBody>
      </p:sp>
      <p:sp>
        <p:nvSpPr>
          <p:cNvPr id="9" name="TextBox 9"/>
          <p:cNvSpPr txBox="1"/>
          <p:nvPr/>
        </p:nvSpPr>
        <p:spPr>
          <a:xfrm>
            <a:off x="2484905" y="6856565"/>
            <a:ext cx="3374339" cy="873098"/>
          </a:xfrm>
          <a:prstGeom prst="rect">
            <a:avLst/>
          </a:prstGeom>
        </p:spPr>
        <p:txBody>
          <a:bodyPr lIns="0" tIns="0" rIns="0" bIns="0" rtlCol="0" anchor="t">
            <a:spAutoFit/>
          </a:bodyPr>
          <a:lstStyle/>
          <a:p>
            <a:pPr algn="ctr">
              <a:lnSpc>
                <a:spcPts val="7000"/>
              </a:lnSpc>
              <a:spcBef>
                <a:spcPct val="0"/>
              </a:spcBef>
            </a:pPr>
            <a:r>
              <a:rPr lang="en-US" sz="5000" b="1">
                <a:solidFill>
                  <a:srgbClr val="FFF8ED"/>
                </a:solidFill>
                <a:latin typeface="Asap Bold" panose="020F0804030202060203"/>
                <a:ea typeface="Asap Bold" panose="020F0804030202060203"/>
                <a:cs typeface="Asap Bold" panose="020F0804030202060203"/>
                <a:sym typeface="Asap Bold" panose="020F0804030202060203"/>
              </a:rPr>
              <a:t>3. Đối tượng</a:t>
            </a:r>
            <a:endParaRPr lang="en-US" sz="5000" b="1">
              <a:solidFill>
                <a:srgbClr val="FFF8ED"/>
              </a:solidFill>
              <a:latin typeface="Asap Bold" panose="020F0804030202060203"/>
              <a:ea typeface="Asap Bold" panose="020F0804030202060203"/>
              <a:cs typeface="Asap Bold" panose="020F0804030202060203"/>
              <a:sym typeface="Asap Bold" panose="020F0804030202060203"/>
            </a:endParaRPr>
          </a:p>
        </p:txBody>
      </p:sp>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D4117"/>
        </a:solidFill>
        <a:effectLst/>
      </p:bgPr>
    </p:bg>
    <p:spTree>
      <p:nvGrpSpPr>
        <p:cNvPr id="1" name=""/>
        <p:cNvGrpSpPr/>
        <p:nvPr/>
      </p:nvGrpSpPr>
      <p:grpSpPr>
        <a:xfrm>
          <a:off x="0" y="0"/>
          <a:ext cx="0" cy="0"/>
          <a:chOff x="0" y="0"/>
          <a:chExt cx="0" cy="0"/>
        </a:xfrm>
      </p:grpSpPr>
      <p:sp>
        <p:nvSpPr>
          <p:cNvPr id="2" name="Freeform 2"/>
          <p:cNvSpPr/>
          <p:nvPr/>
        </p:nvSpPr>
        <p:spPr>
          <a:xfrm rot="-663012">
            <a:off x="-147384" y="-2963306"/>
            <a:ext cx="19722215" cy="18637494"/>
          </a:xfrm>
          <a:custGeom>
            <a:avLst/>
            <a:gdLst/>
            <a:ahLst/>
            <a:cxnLst/>
            <a:rect l="l" t="t" r="r" b="b"/>
            <a:pathLst>
              <a:path w="19722215" h="18637494">
                <a:moveTo>
                  <a:pt x="0" y="0"/>
                </a:moveTo>
                <a:lnTo>
                  <a:pt x="19722215" y="0"/>
                </a:lnTo>
                <a:lnTo>
                  <a:pt x="19722215" y="18637494"/>
                </a:lnTo>
                <a:lnTo>
                  <a:pt x="0" y="186374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3">
              <a:alphaModFix amt="50000"/>
            </a:blip>
            <a:stretch>
              <a:fillRect/>
            </a:stretch>
          </a:blipFill>
        </p:spPr>
      </p:sp>
      <p:sp>
        <p:nvSpPr>
          <p:cNvPr id="4" name="Freeform 4"/>
          <p:cNvSpPr/>
          <p:nvPr/>
        </p:nvSpPr>
        <p:spPr>
          <a:xfrm>
            <a:off x="6372477" y="3222783"/>
            <a:ext cx="5543046" cy="5543046"/>
          </a:xfrm>
          <a:custGeom>
            <a:avLst/>
            <a:gdLst/>
            <a:ahLst/>
            <a:cxnLst/>
            <a:rect l="l" t="t" r="r" b="b"/>
            <a:pathLst>
              <a:path w="5543046" h="5543046">
                <a:moveTo>
                  <a:pt x="0" y="0"/>
                </a:moveTo>
                <a:lnTo>
                  <a:pt x="5543046" y="0"/>
                </a:lnTo>
                <a:lnTo>
                  <a:pt x="5543046" y="5543046"/>
                </a:lnTo>
                <a:lnTo>
                  <a:pt x="0" y="5543046"/>
                </a:lnTo>
                <a:lnTo>
                  <a:pt x="0" y="0"/>
                </a:lnTo>
                <a:close/>
              </a:path>
            </a:pathLst>
          </a:custGeom>
          <a:blipFill>
            <a:blip r:embed="rId4">
              <a:alphaModFix amt="14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206918" y="4271214"/>
            <a:ext cx="11974338" cy="4092254"/>
          </a:xfrm>
          <a:prstGeom prst="rect">
            <a:avLst/>
          </a:prstGeom>
        </p:spPr>
        <p:txBody>
          <a:bodyPr lIns="0" tIns="0" rIns="0" bIns="0" rtlCol="0" anchor="t">
            <a:spAutoFit/>
          </a:bodyPr>
          <a:lstStyle/>
          <a:p>
            <a:pPr algn="l">
              <a:lnSpc>
                <a:spcPts val="5450"/>
              </a:lnSpc>
            </a:pPr>
            <a:r>
              <a:rPr lang="en-US" sz="3895" b="1">
                <a:solidFill>
                  <a:srgbClr val="4D4034"/>
                </a:solidFill>
                <a:latin typeface="Asap Bold" panose="020F0804030202060203"/>
                <a:ea typeface="Asap Bold" panose="020F0804030202060203"/>
                <a:cs typeface="Asap Bold" panose="020F0804030202060203"/>
                <a:sym typeface="Asap Bold" panose="020F0804030202060203"/>
              </a:rPr>
              <a:t>Việc xây dựng một website chuyên nghiệp cho quán cà phê là một bước đi cần thiết trong bối cảnh hiện đại, nơi mà số lượng người tiêu dùng sử dụng internet ngày càng tăng để tìm kiếm thông tin và thực hiện các giao dịch. Mục tiêu của dự án này bao gồm:</a:t>
            </a:r>
            <a:endParaRPr lang="en-US" sz="3895" b="1">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5450"/>
              </a:lnSpc>
            </a:pPr>
          </a:p>
        </p:txBody>
      </p:sp>
      <p:sp>
        <p:nvSpPr>
          <p:cNvPr id="6" name="TextBox 6"/>
          <p:cNvSpPr txBox="1"/>
          <p:nvPr/>
        </p:nvSpPr>
        <p:spPr>
          <a:xfrm>
            <a:off x="3206918" y="1739501"/>
            <a:ext cx="11924251" cy="1356750"/>
          </a:xfrm>
          <a:prstGeom prst="rect">
            <a:avLst/>
          </a:prstGeom>
        </p:spPr>
        <p:txBody>
          <a:bodyPr lIns="0" tIns="0" rIns="0" bIns="0" rtlCol="0" anchor="t">
            <a:spAutoFit/>
          </a:bodyPr>
          <a:lstStyle/>
          <a:p>
            <a:pPr algn="ctr">
              <a:lnSpc>
                <a:spcPts val="10100"/>
              </a:lnSpc>
              <a:spcBef>
                <a:spcPct val="0"/>
              </a:spcBef>
            </a:pPr>
            <a:r>
              <a:rPr lang="en-US" sz="10630" b="1" spc="-318">
                <a:solidFill>
                  <a:srgbClr val="4D4034"/>
                </a:solidFill>
                <a:latin typeface="Faustina Bold" panose="00000800000000000000"/>
                <a:ea typeface="Faustina Bold" panose="00000800000000000000"/>
                <a:cs typeface="Faustina Bold" panose="00000800000000000000"/>
                <a:sym typeface="Faustina Bold" panose="00000800000000000000"/>
              </a:rPr>
              <a:t>1.</a:t>
            </a:r>
            <a:r>
              <a:rPr lang="en-US" sz="10630" b="1" u="none" strike="noStrike" spc="-318">
                <a:solidFill>
                  <a:srgbClr val="4D4034"/>
                </a:solidFill>
                <a:latin typeface="Faustina Bold" panose="00000800000000000000"/>
                <a:ea typeface="Faustina Bold" panose="00000800000000000000"/>
                <a:cs typeface="Faustina Bold" panose="00000800000000000000"/>
                <a:sym typeface="Faustina Bold" panose="00000800000000000000"/>
              </a:rPr>
              <a:t>Mục tiêu </a:t>
            </a:r>
            <a:endParaRPr lang="en-US" sz="10630" b="1" u="none" strike="noStrike" spc="-318">
              <a:solidFill>
                <a:srgbClr val="4D4034"/>
              </a:solidFill>
              <a:latin typeface="Faustina Bold" panose="00000800000000000000"/>
              <a:ea typeface="Faustina Bold" panose="00000800000000000000"/>
              <a:cs typeface="Faustina Bold" panose="00000800000000000000"/>
              <a:sym typeface="Faustina Bold" panose="00000800000000000000"/>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D4117"/>
        </a:solidFill>
        <a:effectLst/>
      </p:bgPr>
    </p:bg>
    <p:spTree>
      <p:nvGrpSpPr>
        <p:cNvPr id="1" name=""/>
        <p:cNvGrpSpPr/>
        <p:nvPr/>
      </p:nvGrpSpPr>
      <p:grpSpPr>
        <a:xfrm>
          <a:off x="0" y="0"/>
          <a:ext cx="0" cy="0"/>
          <a:chOff x="0" y="0"/>
          <a:chExt cx="0" cy="0"/>
        </a:xfrm>
      </p:grpSpPr>
      <p:sp>
        <p:nvSpPr>
          <p:cNvPr id="2" name="Freeform 2"/>
          <p:cNvSpPr/>
          <p:nvPr/>
        </p:nvSpPr>
        <p:spPr>
          <a:xfrm rot="-663012">
            <a:off x="-147384" y="-2963306"/>
            <a:ext cx="19722215" cy="18637494"/>
          </a:xfrm>
          <a:custGeom>
            <a:avLst/>
            <a:gdLst/>
            <a:ahLst/>
            <a:cxnLst/>
            <a:rect l="l" t="t" r="r" b="b"/>
            <a:pathLst>
              <a:path w="19722215" h="18637494">
                <a:moveTo>
                  <a:pt x="0" y="0"/>
                </a:moveTo>
                <a:lnTo>
                  <a:pt x="19722215" y="0"/>
                </a:lnTo>
                <a:lnTo>
                  <a:pt x="19722215" y="18637494"/>
                </a:lnTo>
                <a:lnTo>
                  <a:pt x="0" y="1863749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3">
              <a:alphaModFix amt="50000"/>
            </a:blip>
            <a:stretch>
              <a:fillRect/>
            </a:stretch>
          </a:blipFill>
        </p:spPr>
      </p:sp>
      <p:sp>
        <p:nvSpPr>
          <p:cNvPr id="4" name="Freeform 4"/>
          <p:cNvSpPr/>
          <p:nvPr/>
        </p:nvSpPr>
        <p:spPr>
          <a:xfrm>
            <a:off x="5529656" y="2091674"/>
            <a:ext cx="6613772" cy="6456302"/>
          </a:xfrm>
          <a:custGeom>
            <a:avLst/>
            <a:gdLst/>
            <a:ahLst/>
            <a:cxnLst/>
            <a:rect l="l" t="t" r="r" b="b"/>
            <a:pathLst>
              <a:path w="6613772" h="6456302">
                <a:moveTo>
                  <a:pt x="0" y="0"/>
                </a:moveTo>
                <a:lnTo>
                  <a:pt x="6613772" y="0"/>
                </a:lnTo>
                <a:lnTo>
                  <a:pt x="6613772" y="6456301"/>
                </a:lnTo>
                <a:lnTo>
                  <a:pt x="0" y="6456301"/>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1254727"/>
            <a:ext cx="10360654" cy="1999115"/>
          </a:xfrm>
          <a:prstGeom prst="rect">
            <a:avLst/>
          </a:prstGeom>
        </p:spPr>
        <p:txBody>
          <a:bodyPr lIns="0" tIns="0" rIns="0" bIns="0" rtlCol="0" anchor="t">
            <a:spAutoFit/>
          </a:bodyPr>
          <a:lstStyle/>
          <a:p>
            <a:pPr marL="496570" lvl="1" indent="-248285" algn="l">
              <a:lnSpc>
                <a:spcPts val="3220"/>
              </a:lnSpc>
              <a:spcBef>
                <a:spcPct val="0"/>
              </a:spcBef>
              <a:buFont typeface="Arial" panose="020B0604020202020204"/>
              <a:buChar char="•"/>
            </a:pPr>
            <a:r>
              <a:rPr lang="en-US" sz="2300" b="1">
                <a:solidFill>
                  <a:srgbClr val="4D4034"/>
                </a:solidFill>
                <a:latin typeface="Asap Bold" panose="020F0804030202060203"/>
                <a:ea typeface="Asap Bold" panose="020F0804030202060203"/>
                <a:cs typeface="Asap Bold" panose="020F0804030202060203"/>
                <a:sym typeface="Asap Bold" panose="020F0804030202060203"/>
              </a:rPr>
              <a:t>Tăng cường nhận diện thương hiệu:</a:t>
            </a:r>
            <a:endParaRPr lang="en-US" sz="2300" b="1">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220"/>
              </a:lnSpc>
              <a:spcBef>
                <a:spcPct val="0"/>
              </a:spcBef>
            </a:pPr>
            <a:r>
              <a:rPr lang="en-US" sz="2300">
                <a:solidFill>
                  <a:srgbClr val="4D4034"/>
                </a:solidFill>
                <a:latin typeface="Asap" panose="020F0504030202060203"/>
                <a:ea typeface="Asap" panose="020F0504030202060203"/>
                <a:cs typeface="Asap" panose="020F0504030202060203"/>
                <a:sym typeface="Asap" panose="020F0504030202060203"/>
              </a:rPr>
              <a:t>Xây dựng một nền tảng trực tuyến giúp quán cà phê nổi bật hơn trên thị trường. Website không chỉ đóng vai trò là kênh thông tin chính thức mà còn là công cụ giúp quán tiếp cận được nhiều khách hàng hơn, đặc biệt là nhóm khách hàng trẻ tuổi yêu thích sự tiện lợi của mua sắm trực tuyến.</a:t>
            </a:r>
            <a:endParaRPr lang="en-US" sz="2300">
              <a:solidFill>
                <a:srgbClr val="4D4034"/>
              </a:solidFill>
              <a:latin typeface="Asap" panose="020F0504030202060203"/>
              <a:ea typeface="Asap" panose="020F0504030202060203"/>
              <a:cs typeface="Asap" panose="020F0504030202060203"/>
              <a:sym typeface="Asap" panose="020F0504030202060203"/>
            </a:endParaRPr>
          </a:p>
        </p:txBody>
      </p:sp>
      <p:sp>
        <p:nvSpPr>
          <p:cNvPr id="6" name="TextBox 6"/>
          <p:cNvSpPr txBox="1"/>
          <p:nvPr/>
        </p:nvSpPr>
        <p:spPr>
          <a:xfrm>
            <a:off x="1698960" y="7325134"/>
            <a:ext cx="8960682" cy="2799269"/>
          </a:xfrm>
          <a:prstGeom prst="rect">
            <a:avLst/>
          </a:prstGeom>
        </p:spPr>
        <p:txBody>
          <a:bodyPr lIns="0" tIns="0" rIns="0" bIns="0" rtlCol="0" anchor="t">
            <a:spAutoFit/>
          </a:bodyPr>
          <a:lstStyle/>
          <a:p>
            <a:pPr marL="496570" lvl="1" indent="-248285" algn="l">
              <a:lnSpc>
                <a:spcPts val="3220"/>
              </a:lnSpc>
              <a:spcBef>
                <a:spcPct val="0"/>
              </a:spcBef>
              <a:buFont typeface="Arial" panose="020B0604020202020204"/>
              <a:buChar char="•"/>
            </a:pPr>
            <a:r>
              <a:rPr lang="en-US" sz="2300" b="1">
                <a:solidFill>
                  <a:srgbClr val="4D4034"/>
                </a:solidFill>
                <a:latin typeface="Asap Bold" panose="020F0804030202060203"/>
                <a:ea typeface="Asap Bold" panose="020F0804030202060203"/>
                <a:cs typeface="Asap Bold" panose="020F0804030202060203"/>
                <a:sym typeface="Asap Bold" panose="020F0804030202060203"/>
              </a:rPr>
              <a:t>Tăng khả năng tương tác với khách hàng:</a:t>
            </a:r>
            <a:endParaRPr lang="en-US" sz="2300" b="1">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220"/>
              </a:lnSpc>
              <a:spcBef>
                <a:spcPct val="0"/>
              </a:spcBef>
            </a:pPr>
            <a:r>
              <a:rPr lang="en-US" sz="2300">
                <a:solidFill>
                  <a:srgbClr val="4D4034"/>
                </a:solidFill>
                <a:latin typeface="Asap" panose="020F0504030202060203"/>
                <a:ea typeface="Asap" panose="020F0504030202060203"/>
                <a:cs typeface="Asap" panose="020F0504030202060203"/>
                <a:sym typeface="Asap" panose="020F0504030202060203"/>
              </a:rPr>
              <a:t>Một website hiệu quả sẽ giúp khách hàng dễ dàng thực hiện các hoạt động như:</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AutoNum type="arabicPeriod"/>
            </a:pPr>
            <a:r>
              <a:rPr lang="en-US" sz="2300">
                <a:solidFill>
                  <a:srgbClr val="4D4034"/>
                </a:solidFill>
                <a:latin typeface="Asap" panose="020F0504030202060203"/>
                <a:ea typeface="Asap" panose="020F0504030202060203"/>
                <a:cs typeface="Asap" panose="020F0504030202060203"/>
                <a:sym typeface="Asap" panose="020F0504030202060203"/>
              </a:rPr>
              <a:t>Tra cứu thông tin về quán</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AutoNum type="arabicPeriod"/>
            </a:pPr>
            <a:r>
              <a:rPr lang="en-US" sz="2300">
                <a:solidFill>
                  <a:srgbClr val="4D4034"/>
                </a:solidFill>
                <a:latin typeface="Asap" panose="020F0504030202060203"/>
                <a:ea typeface="Asap" panose="020F0504030202060203"/>
                <a:cs typeface="Asap" panose="020F0504030202060203"/>
                <a:sym typeface="Asap" panose="020F0504030202060203"/>
              </a:rPr>
              <a:t>Khám phá danh sách các sản phẩm cà phê, đồ uống, và món ăn.</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AutoNum type="arabicPeriod"/>
            </a:pPr>
            <a:r>
              <a:rPr lang="en-US" sz="2300">
                <a:solidFill>
                  <a:srgbClr val="4D4034"/>
                </a:solidFill>
                <a:latin typeface="Asap" panose="020F0504030202060203"/>
                <a:ea typeface="Asap" panose="020F0504030202060203"/>
                <a:cs typeface="Asap" panose="020F0504030202060203"/>
                <a:sym typeface="Asap" panose="020F0504030202060203"/>
              </a:rPr>
              <a:t>Đặt hàng trực tuyến, theo dõi trạng thái đơn hàng.</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AutoNum type="arabicPeriod"/>
            </a:pPr>
            <a:r>
              <a:rPr lang="en-US" sz="2300">
                <a:solidFill>
                  <a:srgbClr val="4D4034"/>
                </a:solidFill>
                <a:latin typeface="Asap" panose="020F0504030202060203"/>
                <a:ea typeface="Asap" panose="020F0504030202060203"/>
                <a:cs typeface="Asap" panose="020F0504030202060203"/>
                <a:sym typeface="Asap" panose="020F0504030202060203"/>
              </a:rPr>
              <a:t>Liên hệ với quán qua các kênh hỗ trợ tích hợp.</a:t>
            </a:r>
            <a:endParaRPr lang="en-US" sz="2300">
              <a:solidFill>
                <a:srgbClr val="4D4034"/>
              </a:solidFill>
              <a:latin typeface="Asap" panose="020F0504030202060203"/>
              <a:ea typeface="Asap" panose="020F0504030202060203"/>
              <a:cs typeface="Asap" panose="020F0504030202060203"/>
              <a:sym typeface="Asap" panose="020F0504030202060203"/>
            </a:endParaRPr>
          </a:p>
        </p:txBody>
      </p:sp>
      <p:sp>
        <p:nvSpPr>
          <p:cNvPr id="7" name="TextBox 7"/>
          <p:cNvSpPr txBox="1"/>
          <p:nvPr/>
        </p:nvSpPr>
        <p:spPr>
          <a:xfrm>
            <a:off x="4165532" y="3742740"/>
            <a:ext cx="11096382" cy="2612700"/>
          </a:xfrm>
          <a:prstGeom prst="rect">
            <a:avLst/>
          </a:prstGeom>
        </p:spPr>
        <p:txBody>
          <a:bodyPr lIns="0" tIns="0" rIns="0" bIns="0" rtlCol="0" anchor="t">
            <a:spAutoFit/>
          </a:bodyPr>
          <a:lstStyle/>
          <a:p>
            <a:pPr marL="539750" lvl="1" indent="-269875" algn="just">
              <a:lnSpc>
                <a:spcPts val="3500"/>
              </a:lnSpc>
              <a:spcBef>
                <a:spcPct val="0"/>
              </a:spcBef>
              <a:buFont typeface="Arial" panose="020B0604020202020204"/>
              <a:buChar char="•"/>
            </a:pPr>
            <a:r>
              <a:rPr lang="en-US" sz="2500" b="1">
                <a:solidFill>
                  <a:srgbClr val="4D4034"/>
                </a:solidFill>
                <a:latin typeface="Asap Bold" panose="020F0804030202060203"/>
                <a:ea typeface="Asap Bold" panose="020F0804030202060203"/>
                <a:cs typeface="Asap Bold" panose="020F0804030202060203"/>
                <a:sym typeface="Asap Bold" panose="020F0804030202060203"/>
              </a:rPr>
              <a:t>Ứng dụng công nghệ vào thực tế:</a:t>
            </a:r>
            <a:endParaRPr lang="en-US" sz="2500" b="1">
              <a:solidFill>
                <a:srgbClr val="4D4034"/>
              </a:solidFill>
              <a:latin typeface="Asap Bold" panose="020F0804030202060203"/>
              <a:ea typeface="Asap Bold" panose="020F0804030202060203"/>
              <a:cs typeface="Asap Bold" panose="020F0804030202060203"/>
              <a:sym typeface="Asap Bold" panose="020F0804030202060203"/>
            </a:endParaRPr>
          </a:p>
          <a:p>
            <a:pPr algn="just">
              <a:lnSpc>
                <a:spcPts val="3500"/>
              </a:lnSpc>
              <a:spcBef>
                <a:spcPct val="0"/>
              </a:spcBef>
            </a:pPr>
            <a:r>
              <a:rPr lang="en-US" sz="2500">
                <a:solidFill>
                  <a:srgbClr val="4D4034"/>
                </a:solidFill>
                <a:latin typeface="Asap" panose="020F0504030202060203"/>
                <a:ea typeface="Asap" panose="020F0504030202060203"/>
                <a:cs typeface="Asap" panose="020F0504030202060203"/>
                <a:sym typeface="Asap" panose="020F0504030202060203"/>
              </a:rPr>
              <a:t>Tận dụng những kiến thức đã học để xây dựng một sản phẩm hoàn chỉnh, gồm cả phần giao diện và hệ thống backend. Các công nghệ như HTML, CSS, JavaScript, PHP, SQL sẽ được sử dụng để tạo nên một website hoàn thiện từ phần nhìn đến chức năng. Đây cũng là cơ hội để thực hành và nâng cao kỹ năng lập trình, thiết kế web, và xử lý cơ sở dữ liệu.</a:t>
            </a:r>
            <a:endParaRPr lang="en-US" sz="2500">
              <a:solidFill>
                <a:srgbClr val="4D4034"/>
              </a:solidFill>
              <a:latin typeface="Asap" panose="020F0504030202060203"/>
              <a:ea typeface="Asap" panose="020F0504030202060203"/>
              <a:cs typeface="Asap" panose="020F0504030202060203"/>
              <a:sym typeface="Asap" panose="020F0504030202060203"/>
            </a:endParaRPr>
          </a:p>
        </p:txBody>
      </p:sp>
      <p:sp>
        <p:nvSpPr>
          <p:cNvPr id="8" name="TextBox 8"/>
          <p:cNvSpPr txBox="1"/>
          <p:nvPr/>
        </p:nvSpPr>
        <p:spPr>
          <a:xfrm>
            <a:off x="11389354" y="7725211"/>
            <a:ext cx="6503590" cy="1999115"/>
          </a:xfrm>
          <a:prstGeom prst="rect">
            <a:avLst/>
          </a:prstGeom>
        </p:spPr>
        <p:txBody>
          <a:bodyPr lIns="0" tIns="0" rIns="0" bIns="0" rtlCol="0" anchor="t">
            <a:spAutoFit/>
          </a:bodyPr>
          <a:lstStyle/>
          <a:p>
            <a:pPr marL="496570" lvl="1" indent="-248285" algn="l">
              <a:lnSpc>
                <a:spcPts val="3220"/>
              </a:lnSpc>
              <a:spcBef>
                <a:spcPct val="0"/>
              </a:spcBef>
              <a:buFont typeface="Arial" panose="020B0604020202020204"/>
              <a:buChar char="•"/>
            </a:pPr>
            <a:r>
              <a:rPr lang="en-US" sz="2300" b="1">
                <a:solidFill>
                  <a:srgbClr val="4D4034"/>
                </a:solidFill>
                <a:latin typeface="Asap Bold" panose="020F0804030202060203"/>
                <a:ea typeface="Asap Bold" panose="020F0804030202060203"/>
                <a:cs typeface="Asap Bold" panose="020F0804030202060203"/>
                <a:sym typeface="Asap Bold" panose="020F0804030202060203"/>
              </a:rPr>
              <a:t>Hỗ trợ kinh doanh:</a:t>
            </a:r>
            <a:endParaRPr lang="en-US" sz="2300" b="1">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220"/>
              </a:lnSpc>
              <a:spcBef>
                <a:spcPct val="0"/>
              </a:spcBef>
            </a:pPr>
            <a:r>
              <a:rPr lang="en-US" sz="2300">
                <a:solidFill>
                  <a:srgbClr val="4D4034"/>
                </a:solidFill>
                <a:latin typeface="Asap" panose="020F0504030202060203"/>
                <a:ea typeface="Asap" panose="020F0504030202060203"/>
                <a:cs typeface="Asap" panose="020F0504030202060203"/>
                <a:sym typeface="Asap" panose="020F0504030202060203"/>
              </a:rPr>
              <a:t>Giúp quán cà phê tăng trưởng doanh thu thông qua việc mở rộng phạm vi kinh doanh sang kênh online, đồng thời cải thiện trải nghiệm khách hàng nhờ vào hệ thống hiện đại, tiện lợi.</a:t>
            </a:r>
            <a:endParaRPr lang="en-US" sz="2300">
              <a:solidFill>
                <a:srgbClr val="4D4034"/>
              </a:solidFill>
              <a:latin typeface="Asap" panose="020F0504030202060203"/>
              <a:ea typeface="Asap" panose="020F0504030202060203"/>
              <a:cs typeface="Asap" panose="020F0504030202060203"/>
              <a:sym typeface="Asap" panose="020F0504030202060203"/>
            </a:endParaRPr>
          </a:p>
        </p:txBody>
      </p:sp>
    </p:spTree>
  </p:cSld>
  <p:clrMapOvr>
    <a:masterClrMapping/>
  </p:clrMapOvr>
  <p:transition spd="slow">
    <p:push dir="d"/>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4117"/>
        </a:solidFill>
        <a:effectLst/>
      </p:bgPr>
    </p:bg>
    <p:spTree>
      <p:nvGrpSpPr>
        <p:cNvPr id="1" name=""/>
        <p:cNvGrpSpPr/>
        <p:nvPr/>
      </p:nvGrpSpPr>
      <p:grpSpPr>
        <a:xfrm>
          <a:off x="0" y="0"/>
          <a:ext cx="0" cy="0"/>
          <a:chOff x="0" y="0"/>
          <a:chExt cx="0" cy="0"/>
        </a:xfrm>
      </p:grpSpPr>
      <p:sp>
        <p:nvSpPr>
          <p:cNvPr id="2" name="Freeform 2"/>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1">
              <a:alphaModFix amt="50000"/>
            </a:blip>
            <a:stretch>
              <a:fillRect/>
            </a:stretch>
          </a:blipFill>
        </p:spPr>
      </p:sp>
      <p:sp>
        <p:nvSpPr>
          <p:cNvPr id="3" name="Freeform 3"/>
          <p:cNvSpPr/>
          <p:nvPr/>
        </p:nvSpPr>
        <p:spPr>
          <a:xfrm rot="-8464855">
            <a:off x="476805" y="-10101189"/>
            <a:ext cx="18535245" cy="19059378"/>
          </a:xfrm>
          <a:custGeom>
            <a:avLst/>
            <a:gdLst/>
            <a:ahLst/>
            <a:cxnLst/>
            <a:rect l="l" t="t" r="r" b="b"/>
            <a:pathLst>
              <a:path w="18535245" h="19059378">
                <a:moveTo>
                  <a:pt x="0" y="0"/>
                </a:moveTo>
                <a:lnTo>
                  <a:pt x="18535245" y="0"/>
                </a:lnTo>
                <a:lnTo>
                  <a:pt x="18535245" y="19059378"/>
                </a:lnTo>
                <a:lnTo>
                  <a:pt x="0" y="190593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7974599">
            <a:off x="1233467" y="3467549"/>
            <a:ext cx="15821065" cy="16268447"/>
          </a:xfrm>
          <a:custGeom>
            <a:avLst/>
            <a:gdLst/>
            <a:ahLst/>
            <a:cxnLst/>
            <a:rect l="l" t="t" r="r" b="b"/>
            <a:pathLst>
              <a:path w="15821065" h="16268447">
                <a:moveTo>
                  <a:pt x="0" y="0"/>
                </a:moveTo>
                <a:lnTo>
                  <a:pt x="15821066" y="0"/>
                </a:lnTo>
                <a:lnTo>
                  <a:pt x="15821066" y="16268447"/>
                </a:lnTo>
                <a:lnTo>
                  <a:pt x="0" y="16268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75136" y="4647078"/>
            <a:ext cx="15537729" cy="2209102"/>
          </a:xfrm>
          <a:prstGeom prst="rect">
            <a:avLst/>
          </a:prstGeom>
        </p:spPr>
        <p:txBody>
          <a:bodyPr lIns="0" tIns="0" rIns="0" bIns="0" rtlCol="0" anchor="t">
            <a:spAutoFit/>
          </a:bodyPr>
          <a:lstStyle/>
          <a:p>
            <a:pPr algn="l">
              <a:lnSpc>
                <a:spcPts val="5835"/>
              </a:lnSpc>
            </a:pPr>
            <a:r>
              <a:rPr lang="en-US" sz="4165" b="1">
                <a:solidFill>
                  <a:srgbClr val="FFF8ED"/>
                </a:solidFill>
                <a:latin typeface="Asap Bold" panose="020F0804030202060203"/>
                <a:ea typeface="Asap Bold" panose="020F0804030202060203"/>
                <a:cs typeface="Asap Bold" panose="020F0804030202060203"/>
                <a:sym typeface="Asap Bold" panose="020F0804030202060203"/>
              </a:rPr>
              <a:t>Dự án xây dựng website sẽ tập trung vào các chức năng cốt lõi và công nghệ phù hợp để đáp ứng nhu cầu cơ bản của quán cà phê</a:t>
            </a:r>
            <a:endParaRPr lang="en-US" sz="4165" b="1">
              <a:solidFill>
                <a:srgbClr val="FFF8ED"/>
              </a:solidFill>
              <a:latin typeface="Asap Bold" panose="020F0804030202060203"/>
              <a:ea typeface="Asap Bold" panose="020F0804030202060203"/>
              <a:cs typeface="Asap Bold" panose="020F0804030202060203"/>
              <a:sym typeface="Asap Bold" panose="020F0804030202060203"/>
            </a:endParaRPr>
          </a:p>
          <a:p>
            <a:pPr marL="0" lvl="1" indent="0" algn="l">
              <a:lnSpc>
                <a:spcPts val="5835"/>
              </a:lnSpc>
              <a:spcBef>
                <a:spcPct val="0"/>
              </a:spcBef>
            </a:pPr>
          </a:p>
        </p:txBody>
      </p:sp>
      <p:sp>
        <p:nvSpPr>
          <p:cNvPr id="6" name="TextBox 6"/>
          <p:cNvSpPr txBox="1"/>
          <p:nvPr/>
        </p:nvSpPr>
        <p:spPr>
          <a:xfrm>
            <a:off x="2900830" y="1843956"/>
            <a:ext cx="12000923" cy="2470041"/>
          </a:xfrm>
          <a:prstGeom prst="rect">
            <a:avLst/>
          </a:prstGeom>
        </p:spPr>
        <p:txBody>
          <a:bodyPr lIns="0" tIns="0" rIns="0" bIns="0" rtlCol="0" anchor="t">
            <a:spAutoFit/>
          </a:bodyPr>
          <a:lstStyle/>
          <a:p>
            <a:pPr algn="ctr">
              <a:lnSpc>
                <a:spcPts val="9500"/>
              </a:lnSpc>
            </a:pPr>
            <a:r>
              <a:rPr lang="en-US" sz="10000" b="1" spc="-299">
                <a:solidFill>
                  <a:srgbClr val="FFF8ED"/>
                </a:solidFill>
                <a:latin typeface="Faustina Bold" panose="00000800000000000000"/>
                <a:ea typeface="Faustina Bold" panose="00000800000000000000"/>
                <a:cs typeface="Faustina Bold" panose="00000800000000000000"/>
                <a:sym typeface="Faustina Bold" panose="00000800000000000000"/>
              </a:rPr>
              <a:t>2.Phạm vi dự án</a:t>
            </a:r>
            <a:endParaRPr lang="en-US" sz="10000" b="1" spc="-299">
              <a:solidFill>
                <a:srgbClr val="FFF8ED"/>
              </a:solidFill>
              <a:latin typeface="Faustina Bold" panose="00000800000000000000"/>
              <a:ea typeface="Faustina Bold" panose="00000800000000000000"/>
              <a:cs typeface="Faustina Bold" panose="00000800000000000000"/>
              <a:sym typeface="Faustina Bold" panose="00000800000000000000"/>
            </a:endParaRPr>
          </a:p>
          <a:p>
            <a:pPr marL="0" lvl="0" indent="0" algn="ctr">
              <a:lnSpc>
                <a:spcPts val="9500"/>
              </a:lnSpc>
              <a:spcBef>
                <a:spcPct val="0"/>
              </a:spcBef>
            </a:pPr>
          </a:p>
        </p:txBody>
      </p:sp>
    </p:spTree>
  </p:cSld>
  <p:clrMapOvr>
    <a:masterClrMapping/>
  </p:clrMapOvr>
  <p:transition spd="slow">
    <p:push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1455" t="-1455" r="-1455" b="-1455"/>
            </a:stretch>
          </a:blipFill>
        </p:spPr>
      </p:sp>
      <p:sp>
        <p:nvSpPr>
          <p:cNvPr id="3" name="Freeform 3"/>
          <p:cNvSpPr/>
          <p:nvPr/>
        </p:nvSpPr>
        <p:spPr>
          <a:xfrm rot="-2815758" flipH="1">
            <a:off x="1659785" y="1439039"/>
            <a:ext cx="16376994" cy="16840096"/>
          </a:xfrm>
          <a:custGeom>
            <a:avLst/>
            <a:gdLst/>
            <a:ahLst/>
            <a:cxnLst/>
            <a:rect l="l" t="t" r="r" b="b"/>
            <a:pathLst>
              <a:path w="16376994" h="16840096">
                <a:moveTo>
                  <a:pt x="16376994" y="0"/>
                </a:moveTo>
                <a:lnTo>
                  <a:pt x="0" y="0"/>
                </a:lnTo>
                <a:lnTo>
                  <a:pt x="0" y="16840096"/>
                </a:lnTo>
                <a:lnTo>
                  <a:pt x="16376994" y="16840096"/>
                </a:lnTo>
                <a:lnTo>
                  <a:pt x="16376994"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2734203" y="1514105"/>
            <a:ext cx="12819595" cy="763606"/>
            <a:chOff x="0" y="0"/>
            <a:chExt cx="17092793" cy="1018142"/>
          </a:xfrm>
        </p:grpSpPr>
        <p:sp>
          <p:nvSpPr>
            <p:cNvPr id="5" name="AutoShape 5"/>
            <p:cNvSpPr/>
            <p:nvPr/>
          </p:nvSpPr>
          <p:spPr>
            <a:xfrm>
              <a:off x="294242" y="319642"/>
              <a:ext cx="0" cy="698500"/>
            </a:xfrm>
            <a:prstGeom prst="line">
              <a:avLst/>
            </a:prstGeom>
            <a:ln w="50800" cap="flat">
              <a:solidFill>
                <a:srgbClr val="4D4034"/>
              </a:solidFill>
              <a:prstDash val="solid"/>
              <a:headEnd type="none" w="sm" len="sm"/>
              <a:tailEnd type="none" w="sm" len="sm"/>
            </a:ln>
          </p:spPr>
        </p:sp>
        <p:sp>
          <p:nvSpPr>
            <p:cNvPr id="6" name="AutoShape 6"/>
            <p:cNvSpPr/>
            <p:nvPr/>
          </p:nvSpPr>
          <p:spPr>
            <a:xfrm>
              <a:off x="5787212" y="268842"/>
              <a:ext cx="0" cy="698500"/>
            </a:xfrm>
            <a:prstGeom prst="line">
              <a:avLst/>
            </a:prstGeom>
            <a:ln w="50800" cap="flat">
              <a:solidFill>
                <a:srgbClr val="4D4034"/>
              </a:solidFill>
              <a:prstDash val="solid"/>
              <a:headEnd type="none" w="sm" len="sm"/>
              <a:tailEnd type="none" w="sm" len="sm"/>
            </a:ln>
          </p:spPr>
        </p:sp>
        <p:sp>
          <p:nvSpPr>
            <p:cNvPr id="7" name="AutoShape 7"/>
            <p:cNvSpPr/>
            <p:nvPr/>
          </p:nvSpPr>
          <p:spPr>
            <a:xfrm>
              <a:off x="11305581" y="268842"/>
              <a:ext cx="0" cy="698500"/>
            </a:xfrm>
            <a:prstGeom prst="line">
              <a:avLst/>
            </a:prstGeom>
            <a:ln w="50800" cap="flat">
              <a:solidFill>
                <a:srgbClr val="4D4034"/>
              </a:solidFill>
              <a:prstDash val="solid"/>
              <a:headEnd type="none" w="sm" len="sm"/>
              <a:tailEnd type="none" w="sm" len="sm"/>
            </a:ln>
          </p:spPr>
        </p:sp>
        <p:sp>
          <p:nvSpPr>
            <p:cNvPr id="8" name="AutoShape 8"/>
            <p:cNvSpPr/>
            <p:nvPr/>
          </p:nvSpPr>
          <p:spPr>
            <a:xfrm>
              <a:off x="16849393" y="256605"/>
              <a:ext cx="0" cy="698500"/>
            </a:xfrm>
            <a:prstGeom prst="line">
              <a:avLst/>
            </a:prstGeom>
            <a:ln w="50800" cap="flat">
              <a:solidFill>
                <a:srgbClr val="4D4034"/>
              </a:solidFill>
              <a:prstDash val="solid"/>
              <a:headEnd type="none" w="sm" len="sm"/>
              <a:tailEnd type="none" w="sm" len="sm"/>
            </a:ln>
          </p:spPr>
        </p:sp>
        <p:grpSp>
          <p:nvGrpSpPr>
            <p:cNvPr id="9" name="Group 9"/>
            <p:cNvGrpSpPr/>
            <p:nvPr/>
          </p:nvGrpSpPr>
          <p:grpSpPr>
            <a:xfrm rot="0">
              <a:off x="0" y="0"/>
              <a:ext cx="537684" cy="53768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11" name="TextBox 11"/>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12" name="AutoShape 12"/>
            <p:cNvSpPr/>
            <p:nvPr/>
          </p:nvSpPr>
          <p:spPr>
            <a:xfrm>
              <a:off x="537682" y="269667"/>
              <a:ext cx="8008714" cy="24575"/>
            </a:xfrm>
            <a:prstGeom prst="line">
              <a:avLst/>
            </a:prstGeom>
            <a:ln w="50800" cap="flat">
              <a:solidFill>
                <a:srgbClr val="4D4034"/>
              </a:solidFill>
              <a:prstDash val="solid"/>
              <a:headEnd type="none" w="sm" len="sm"/>
              <a:tailEnd type="none" w="sm" len="sm"/>
            </a:ln>
          </p:spPr>
        </p:sp>
        <p:sp>
          <p:nvSpPr>
            <p:cNvPr id="13" name="AutoShape 13"/>
            <p:cNvSpPr/>
            <p:nvPr/>
          </p:nvSpPr>
          <p:spPr>
            <a:xfrm flipV="1">
              <a:off x="8546396" y="269667"/>
              <a:ext cx="8008714" cy="24575"/>
            </a:xfrm>
            <a:prstGeom prst="line">
              <a:avLst/>
            </a:prstGeom>
            <a:ln w="50800" cap="flat">
              <a:solidFill>
                <a:srgbClr val="4D4034"/>
              </a:solidFill>
              <a:prstDash val="solid"/>
              <a:headEnd type="none" w="sm" len="sm"/>
              <a:tailEnd type="none" w="sm" len="sm"/>
            </a:ln>
          </p:spPr>
        </p:sp>
        <p:grpSp>
          <p:nvGrpSpPr>
            <p:cNvPr id="14" name="Group 14"/>
            <p:cNvGrpSpPr/>
            <p:nvPr/>
          </p:nvGrpSpPr>
          <p:grpSpPr>
            <a:xfrm rot="0">
              <a:off x="5518370" y="0"/>
              <a:ext cx="537684" cy="53768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17" name="Group 17"/>
            <p:cNvGrpSpPr/>
            <p:nvPr/>
          </p:nvGrpSpPr>
          <p:grpSpPr>
            <a:xfrm rot="0">
              <a:off x="11036739" y="0"/>
              <a:ext cx="537684" cy="53768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nvGrpSpPr>
            <p:cNvPr id="20" name="Group 20"/>
            <p:cNvGrpSpPr/>
            <p:nvPr/>
          </p:nvGrpSpPr>
          <p:grpSpPr>
            <a:xfrm rot="0">
              <a:off x="16555109" y="0"/>
              <a:ext cx="537684" cy="53768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grpSp>
        <p:nvGrpSpPr>
          <p:cNvPr id="23" name="Group 23"/>
          <p:cNvGrpSpPr/>
          <p:nvPr/>
        </p:nvGrpSpPr>
        <p:grpSpPr>
          <a:xfrm rot="0">
            <a:off x="1028700" y="2213964"/>
            <a:ext cx="3814268" cy="7044336"/>
            <a:chOff x="0" y="0"/>
            <a:chExt cx="3897592" cy="7198221"/>
          </a:xfrm>
        </p:grpSpPr>
        <p:sp>
          <p:nvSpPr>
            <p:cNvPr id="24" name="Freeform 24"/>
            <p:cNvSpPr/>
            <p:nvPr/>
          </p:nvSpPr>
          <p:spPr>
            <a:xfrm>
              <a:off x="-9098" y="-6509"/>
              <a:ext cx="3911922" cy="7230274"/>
            </a:xfrm>
            <a:custGeom>
              <a:avLst/>
              <a:gdLst/>
              <a:ahLst/>
              <a:cxnLst/>
              <a:rect l="l" t="t" r="r" b="b"/>
              <a:pathLst>
                <a:path w="3911922" h="7230274">
                  <a:moveTo>
                    <a:pt x="63030" y="6636721"/>
                  </a:moveTo>
                  <a:cubicBezTo>
                    <a:pt x="63030" y="6636721"/>
                    <a:pt x="0" y="6390157"/>
                    <a:pt x="10218" y="1214762"/>
                  </a:cubicBezTo>
                  <a:cubicBezTo>
                    <a:pt x="18651" y="990971"/>
                    <a:pt x="65033" y="645332"/>
                    <a:pt x="65033" y="645332"/>
                  </a:cubicBezTo>
                  <a:cubicBezTo>
                    <a:pt x="82233" y="502466"/>
                    <a:pt x="56685" y="337866"/>
                    <a:pt x="181385" y="223925"/>
                  </a:cubicBezTo>
                  <a:cubicBezTo>
                    <a:pt x="346794" y="72788"/>
                    <a:pt x="621643" y="0"/>
                    <a:pt x="3018849" y="6965"/>
                  </a:cubicBezTo>
                  <a:cubicBezTo>
                    <a:pt x="3235597" y="16819"/>
                    <a:pt x="3439913" y="36481"/>
                    <a:pt x="3574101" y="101690"/>
                  </a:cubicBezTo>
                  <a:cubicBezTo>
                    <a:pt x="3830147" y="226120"/>
                    <a:pt x="3911922" y="459160"/>
                    <a:pt x="3906435" y="704684"/>
                  </a:cubicBezTo>
                  <a:cubicBezTo>
                    <a:pt x="3906435" y="704684"/>
                    <a:pt x="3863146" y="1013073"/>
                    <a:pt x="3870580" y="1248607"/>
                  </a:cubicBezTo>
                  <a:cubicBezTo>
                    <a:pt x="3877703" y="6378522"/>
                    <a:pt x="3884859" y="6574125"/>
                    <a:pt x="3884859" y="6574125"/>
                  </a:cubicBezTo>
                  <a:cubicBezTo>
                    <a:pt x="3868178" y="6789858"/>
                    <a:pt x="3753534" y="7000469"/>
                    <a:pt x="3556665" y="7112093"/>
                  </a:cubicBezTo>
                  <a:cubicBezTo>
                    <a:pt x="3406314" y="7197342"/>
                    <a:pt x="3208282" y="7212440"/>
                    <a:pt x="2543026" y="7201698"/>
                  </a:cubicBezTo>
                  <a:cubicBezTo>
                    <a:pt x="645952" y="7196421"/>
                    <a:pt x="384604" y="7230274"/>
                    <a:pt x="254278" y="7121117"/>
                  </a:cubicBezTo>
                  <a:cubicBezTo>
                    <a:pt x="145767" y="7030231"/>
                    <a:pt x="81795" y="6836920"/>
                    <a:pt x="63030" y="6636721"/>
                  </a:cubicBezTo>
                  <a:close/>
                </a:path>
              </a:pathLst>
            </a:custGeom>
            <a:solidFill>
              <a:srgbClr val="FFF8ED"/>
            </a:solidFill>
          </p:spPr>
        </p:sp>
      </p:grpSp>
      <p:grpSp>
        <p:nvGrpSpPr>
          <p:cNvPr id="25" name="Group 25"/>
          <p:cNvGrpSpPr/>
          <p:nvPr/>
        </p:nvGrpSpPr>
        <p:grpSpPr>
          <a:xfrm rot="0">
            <a:off x="5167477" y="2213964"/>
            <a:ext cx="3814268" cy="7044336"/>
            <a:chOff x="0" y="0"/>
            <a:chExt cx="3897592" cy="7198221"/>
          </a:xfrm>
        </p:grpSpPr>
        <p:sp>
          <p:nvSpPr>
            <p:cNvPr id="26" name="Freeform 26"/>
            <p:cNvSpPr/>
            <p:nvPr/>
          </p:nvSpPr>
          <p:spPr>
            <a:xfrm>
              <a:off x="-9098" y="-6509"/>
              <a:ext cx="3911922" cy="7230274"/>
            </a:xfrm>
            <a:custGeom>
              <a:avLst/>
              <a:gdLst/>
              <a:ahLst/>
              <a:cxnLst/>
              <a:rect l="l" t="t" r="r" b="b"/>
              <a:pathLst>
                <a:path w="3911922" h="7230274">
                  <a:moveTo>
                    <a:pt x="63030" y="6636721"/>
                  </a:moveTo>
                  <a:cubicBezTo>
                    <a:pt x="63030" y="6636721"/>
                    <a:pt x="0" y="6390157"/>
                    <a:pt x="10218" y="1214762"/>
                  </a:cubicBezTo>
                  <a:cubicBezTo>
                    <a:pt x="18651" y="990971"/>
                    <a:pt x="65033" y="645332"/>
                    <a:pt x="65033" y="645332"/>
                  </a:cubicBezTo>
                  <a:cubicBezTo>
                    <a:pt x="82233" y="502466"/>
                    <a:pt x="56685" y="337866"/>
                    <a:pt x="181385" y="223925"/>
                  </a:cubicBezTo>
                  <a:cubicBezTo>
                    <a:pt x="346794" y="72788"/>
                    <a:pt x="621643" y="0"/>
                    <a:pt x="3018849" y="6965"/>
                  </a:cubicBezTo>
                  <a:cubicBezTo>
                    <a:pt x="3235597" y="16819"/>
                    <a:pt x="3439913" y="36481"/>
                    <a:pt x="3574101" y="101690"/>
                  </a:cubicBezTo>
                  <a:cubicBezTo>
                    <a:pt x="3830147" y="226120"/>
                    <a:pt x="3911922" y="459160"/>
                    <a:pt x="3906435" y="704684"/>
                  </a:cubicBezTo>
                  <a:cubicBezTo>
                    <a:pt x="3906435" y="704684"/>
                    <a:pt x="3863146" y="1013073"/>
                    <a:pt x="3870580" y="1248607"/>
                  </a:cubicBezTo>
                  <a:cubicBezTo>
                    <a:pt x="3877703" y="6378522"/>
                    <a:pt x="3884859" y="6574125"/>
                    <a:pt x="3884859" y="6574125"/>
                  </a:cubicBezTo>
                  <a:cubicBezTo>
                    <a:pt x="3868178" y="6789858"/>
                    <a:pt x="3753534" y="7000469"/>
                    <a:pt x="3556665" y="7112093"/>
                  </a:cubicBezTo>
                  <a:cubicBezTo>
                    <a:pt x="3406314" y="7197342"/>
                    <a:pt x="3208282" y="7212440"/>
                    <a:pt x="2543026" y="7201698"/>
                  </a:cubicBezTo>
                  <a:cubicBezTo>
                    <a:pt x="645952" y="7196421"/>
                    <a:pt x="384604" y="7230274"/>
                    <a:pt x="254278" y="7121117"/>
                  </a:cubicBezTo>
                  <a:cubicBezTo>
                    <a:pt x="145767" y="7030231"/>
                    <a:pt x="81795" y="6836920"/>
                    <a:pt x="63030" y="6636721"/>
                  </a:cubicBezTo>
                  <a:close/>
                </a:path>
              </a:pathLst>
            </a:custGeom>
            <a:solidFill>
              <a:srgbClr val="FFF8ED"/>
            </a:solidFill>
          </p:spPr>
        </p:sp>
      </p:grpSp>
      <p:grpSp>
        <p:nvGrpSpPr>
          <p:cNvPr id="27" name="Group 27"/>
          <p:cNvGrpSpPr/>
          <p:nvPr/>
        </p:nvGrpSpPr>
        <p:grpSpPr>
          <a:xfrm rot="0">
            <a:off x="9306255" y="2213964"/>
            <a:ext cx="3814268" cy="7044336"/>
            <a:chOff x="0" y="0"/>
            <a:chExt cx="3897592" cy="7198221"/>
          </a:xfrm>
        </p:grpSpPr>
        <p:sp>
          <p:nvSpPr>
            <p:cNvPr id="28" name="Freeform 28"/>
            <p:cNvSpPr/>
            <p:nvPr/>
          </p:nvSpPr>
          <p:spPr>
            <a:xfrm>
              <a:off x="-9098" y="-6509"/>
              <a:ext cx="3911922" cy="7230274"/>
            </a:xfrm>
            <a:custGeom>
              <a:avLst/>
              <a:gdLst/>
              <a:ahLst/>
              <a:cxnLst/>
              <a:rect l="l" t="t" r="r" b="b"/>
              <a:pathLst>
                <a:path w="3911922" h="7230274">
                  <a:moveTo>
                    <a:pt x="63030" y="6636721"/>
                  </a:moveTo>
                  <a:cubicBezTo>
                    <a:pt x="63030" y="6636721"/>
                    <a:pt x="0" y="6390157"/>
                    <a:pt x="10218" y="1214762"/>
                  </a:cubicBezTo>
                  <a:cubicBezTo>
                    <a:pt x="18651" y="990971"/>
                    <a:pt x="65033" y="645332"/>
                    <a:pt x="65033" y="645332"/>
                  </a:cubicBezTo>
                  <a:cubicBezTo>
                    <a:pt x="82233" y="502466"/>
                    <a:pt x="56685" y="337866"/>
                    <a:pt x="181385" y="223925"/>
                  </a:cubicBezTo>
                  <a:cubicBezTo>
                    <a:pt x="346794" y="72788"/>
                    <a:pt x="621643" y="0"/>
                    <a:pt x="3018849" y="6965"/>
                  </a:cubicBezTo>
                  <a:cubicBezTo>
                    <a:pt x="3235597" y="16819"/>
                    <a:pt x="3439913" y="36481"/>
                    <a:pt x="3574101" y="101690"/>
                  </a:cubicBezTo>
                  <a:cubicBezTo>
                    <a:pt x="3830147" y="226120"/>
                    <a:pt x="3911922" y="459160"/>
                    <a:pt x="3906435" y="704684"/>
                  </a:cubicBezTo>
                  <a:cubicBezTo>
                    <a:pt x="3906435" y="704684"/>
                    <a:pt x="3863146" y="1013073"/>
                    <a:pt x="3870580" y="1248607"/>
                  </a:cubicBezTo>
                  <a:cubicBezTo>
                    <a:pt x="3877703" y="6378522"/>
                    <a:pt x="3884859" y="6574125"/>
                    <a:pt x="3884859" y="6574125"/>
                  </a:cubicBezTo>
                  <a:cubicBezTo>
                    <a:pt x="3868178" y="6789858"/>
                    <a:pt x="3753534" y="7000469"/>
                    <a:pt x="3556665" y="7112093"/>
                  </a:cubicBezTo>
                  <a:cubicBezTo>
                    <a:pt x="3406314" y="7197342"/>
                    <a:pt x="3208282" y="7212440"/>
                    <a:pt x="2543026" y="7201698"/>
                  </a:cubicBezTo>
                  <a:cubicBezTo>
                    <a:pt x="645952" y="7196421"/>
                    <a:pt x="384604" y="7230274"/>
                    <a:pt x="254278" y="7121117"/>
                  </a:cubicBezTo>
                  <a:cubicBezTo>
                    <a:pt x="145767" y="7030231"/>
                    <a:pt x="81795" y="6836920"/>
                    <a:pt x="63030" y="6636721"/>
                  </a:cubicBezTo>
                  <a:close/>
                </a:path>
              </a:pathLst>
            </a:custGeom>
            <a:solidFill>
              <a:srgbClr val="FFF8ED"/>
            </a:solidFill>
          </p:spPr>
        </p:sp>
      </p:grpSp>
      <p:grpSp>
        <p:nvGrpSpPr>
          <p:cNvPr id="29" name="Group 29"/>
          <p:cNvGrpSpPr/>
          <p:nvPr/>
        </p:nvGrpSpPr>
        <p:grpSpPr>
          <a:xfrm rot="0">
            <a:off x="13445032" y="2277711"/>
            <a:ext cx="3814268" cy="7044336"/>
            <a:chOff x="0" y="0"/>
            <a:chExt cx="3897592" cy="7198221"/>
          </a:xfrm>
        </p:grpSpPr>
        <p:sp>
          <p:nvSpPr>
            <p:cNvPr id="30" name="Freeform 30"/>
            <p:cNvSpPr/>
            <p:nvPr/>
          </p:nvSpPr>
          <p:spPr>
            <a:xfrm>
              <a:off x="-9098" y="-6509"/>
              <a:ext cx="3911922" cy="7230274"/>
            </a:xfrm>
            <a:custGeom>
              <a:avLst/>
              <a:gdLst/>
              <a:ahLst/>
              <a:cxnLst/>
              <a:rect l="l" t="t" r="r" b="b"/>
              <a:pathLst>
                <a:path w="3911922" h="7230274">
                  <a:moveTo>
                    <a:pt x="63030" y="6636721"/>
                  </a:moveTo>
                  <a:cubicBezTo>
                    <a:pt x="63030" y="6636721"/>
                    <a:pt x="0" y="6390157"/>
                    <a:pt x="10218" y="1214762"/>
                  </a:cubicBezTo>
                  <a:cubicBezTo>
                    <a:pt x="18651" y="990971"/>
                    <a:pt x="65033" y="645332"/>
                    <a:pt x="65033" y="645332"/>
                  </a:cubicBezTo>
                  <a:cubicBezTo>
                    <a:pt x="82233" y="502466"/>
                    <a:pt x="56685" y="337866"/>
                    <a:pt x="181385" y="223925"/>
                  </a:cubicBezTo>
                  <a:cubicBezTo>
                    <a:pt x="346794" y="72788"/>
                    <a:pt x="621643" y="0"/>
                    <a:pt x="3018849" y="6965"/>
                  </a:cubicBezTo>
                  <a:cubicBezTo>
                    <a:pt x="3235597" y="16819"/>
                    <a:pt x="3439913" y="36481"/>
                    <a:pt x="3574101" y="101690"/>
                  </a:cubicBezTo>
                  <a:cubicBezTo>
                    <a:pt x="3830147" y="226120"/>
                    <a:pt x="3911922" y="459160"/>
                    <a:pt x="3906435" y="704684"/>
                  </a:cubicBezTo>
                  <a:cubicBezTo>
                    <a:pt x="3906435" y="704684"/>
                    <a:pt x="3863146" y="1013073"/>
                    <a:pt x="3870580" y="1248607"/>
                  </a:cubicBezTo>
                  <a:cubicBezTo>
                    <a:pt x="3877703" y="6378522"/>
                    <a:pt x="3884859" y="6574125"/>
                    <a:pt x="3884859" y="6574125"/>
                  </a:cubicBezTo>
                  <a:cubicBezTo>
                    <a:pt x="3868178" y="6789858"/>
                    <a:pt x="3753534" y="7000469"/>
                    <a:pt x="3556665" y="7112093"/>
                  </a:cubicBezTo>
                  <a:cubicBezTo>
                    <a:pt x="3406314" y="7197342"/>
                    <a:pt x="3208282" y="7212440"/>
                    <a:pt x="2543026" y="7201698"/>
                  </a:cubicBezTo>
                  <a:cubicBezTo>
                    <a:pt x="645952" y="7196421"/>
                    <a:pt x="384604" y="7230274"/>
                    <a:pt x="254278" y="7121117"/>
                  </a:cubicBezTo>
                  <a:cubicBezTo>
                    <a:pt x="145767" y="7030231"/>
                    <a:pt x="81795" y="6836920"/>
                    <a:pt x="63030" y="6636721"/>
                  </a:cubicBezTo>
                  <a:close/>
                </a:path>
              </a:pathLst>
            </a:custGeom>
            <a:solidFill>
              <a:srgbClr val="FFF8ED"/>
            </a:solidFill>
          </p:spPr>
        </p:sp>
      </p:grpSp>
      <p:sp>
        <p:nvSpPr>
          <p:cNvPr id="31" name="TextBox 31"/>
          <p:cNvSpPr txBox="1"/>
          <p:nvPr/>
        </p:nvSpPr>
        <p:spPr>
          <a:xfrm>
            <a:off x="1392940" y="2804099"/>
            <a:ext cx="3031587" cy="523821"/>
          </a:xfrm>
          <a:prstGeom prst="rect">
            <a:avLst/>
          </a:prstGeom>
        </p:spPr>
        <p:txBody>
          <a:bodyPr lIns="0" tIns="0" rIns="0" bIns="0" rtlCol="0" anchor="t">
            <a:spAutoFit/>
          </a:bodyPr>
          <a:lstStyle/>
          <a:p>
            <a:pPr algn="ctr">
              <a:lnSpc>
                <a:spcPts val="4200"/>
              </a:lnSpc>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1. Trang Chủ</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
        <p:nvSpPr>
          <p:cNvPr id="32" name="TextBox 32"/>
          <p:cNvSpPr txBox="1"/>
          <p:nvPr/>
        </p:nvSpPr>
        <p:spPr>
          <a:xfrm>
            <a:off x="1038968" y="5274087"/>
            <a:ext cx="3804659" cy="1990071"/>
          </a:xfrm>
          <a:prstGeom prst="rect">
            <a:avLst/>
          </a:prstGeom>
        </p:spPr>
        <p:txBody>
          <a:bodyPr lIns="0" tIns="0" rIns="0" bIns="0" rtlCol="0" anchor="t">
            <a:spAutoFit/>
          </a:bodyPr>
          <a:lstStyle/>
          <a:p>
            <a:pPr marL="492760" lvl="1" indent="-246380" algn="l">
              <a:lnSpc>
                <a:spcPts val="3195"/>
              </a:lnSpc>
              <a:buFont typeface="Arial" panose="020B0604020202020204"/>
              <a:buChar char="•"/>
            </a:pPr>
            <a:r>
              <a:rPr lang="en-US" sz="2280">
                <a:solidFill>
                  <a:srgbClr val="4D4034"/>
                </a:solidFill>
                <a:latin typeface="Asap" panose="020F0504030202060203"/>
                <a:ea typeface="Asap" panose="020F0504030202060203"/>
                <a:cs typeface="Asap" panose="020F0504030202060203"/>
                <a:sym typeface="Asap" panose="020F0504030202060203"/>
              </a:rPr>
              <a:t>Logo và slogan của quán.</a:t>
            </a:r>
            <a:endParaRPr lang="en-US" sz="2280">
              <a:solidFill>
                <a:srgbClr val="4D4034"/>
              </a:solidFill>
              <a:latin typeface="Asap" panose="020F0504030202060203"/>
              <a:ea typeface="Asap" panose="020F0504030202060203"/>
              <a:cs typeface="Asap" panose="020F0504030202060203"/>
              <a:sym typeface="Asap" panose="020F0504030202060203"/>
            </a:endParaRPr>
          </a:p>
          <a:p>
            <a:pPr marL="492760" lvl="1" indent="-246380" algn="l">
              <a:lnSpc>
                <a:spcPts val="3195"/>
              </a:lnSpc>
              <a:buFont typeface="Arial" panose="020B0604020202020204"/>
              <a:buChar char="•"/>
            </a:pPr>
            <a:r>
              <a:rPr lang="en-US" sz="2280">
                <a:solidFill>
                  <a:srgbClr val="4D4034"/>
                </a:solidFill>
                <a:latin typeface="Asap" panose="020F0504030202060203"/>
                <a:ea typeface="Asap" panose="020F0504030202060203"/>
                <a:cs typeface="Asap" panose="020F0504030202060203"/>
                <a:sym typeface="Asap" panose="020F0504030202060203"/>
              </a:rPr>
              <a:t>Hình ảnh hoặc banner giới thiệu sản phẩm nổi bật.</a:t>
            </a:r>
            <a:endParaRPr lang="en-US" sz="2280">
              <a:solidFill>
                <a:srgbClr val="4D4034"/>
              </a:solidFill>
              <a:latin typeface="Asap" panose="020F0504030202060203"/>
              <a:ea typeface="Asap" panose="020F0504030202060203"/>
              <a:cs typeface="Asap" panose="020F0504030202060203"/>
              <a:sym typeface="Asap" panose="020F0504030202060203"/>
            </a:endParaRPr>
          </a:p>
          <a:p>
            <a:pPr algn="l">
              <a:lnSpc>
                <a:spcPts val="3195"/>
              </a:lnSpc>
            </a:pPr>
          </a:p>
        </p:txBody>
      </p:sp>
      <p:sp>
        <p:nvSpPr>
          <p:cNvPr id="33" name="TextBox 33"/>
          <p:cNvSpPr txBox="1"/>
          <p:nvPr/>
        </p:nvSpPr>
        <p:spPr>
          <a:xfrm>
            <a:off x="1036387" y="3870845"/>
            <a:ext cx="3807240" cy="860317"/>
          </a:xfrm>
          <a:prstGeom prst="rect">
            <a:avLst/>
          </a:prstGeom>
        </p:spPr>
        <p:txBody>
          <a:bodyPr lIns="0" tIns="0" rIns="0" bIns="0" rtlCol="0" anchor="t">
            <a:spAutoFit/>
          </a:bodyPr>
          <a:lstStyle/>
          <a:p>
            <a:pPr algn="ctr">
              <a:lnSpc>
                <a:spcPts val="3500"/>
              </a:lnSpc>
              <a:spcBef>
                <a:spcPct val="0"/>
              </a:spcBef>
            </a:pPr>
            <a:r>
              <a:rPr lang="en-US" sz="2500">
                <a:solidFill>
                  <a:srgbClr val="4D4034"/>
                </a:solidFill>
                <a:latin typeface="Asap" panose="020F0504030202060203"/>
                <a:ea typeface="Asap" panose="020F0504030202060203"/>
                <a:cs typeface="Asap" panose="020F0504030202060203"/>
                <a:sym typeface="Asap" panose="020F0504030202060203"/>
              </a:rPr>
              <a:t> Hiển thị thông tin tổng quan về quán, bao gồm:</a:t>
            </a:r>
            <a:endParaRPr lang="en-US" sz="2500">
              <a:solidFill>
                <a:srgbClr val="4D4034"/>
              </a:solidFill>
              <a:latin typeface="Asap" panose="020F0504030202060203"/>
              <a:ea typeface="Asap" panose="020F0504030202060203"/>
              <a:cs typeface="Asap" panose="020F0504030202060203"/>
              <a:sym typeface="Asap" panose="020F0504030202060203"/>
            </a:endParaRPr>
          </a:p>
        </p:txBody>
      </p:sp>
      <p:sp>
        <p:nvSpPr>
          <p:cNvPr id="34" name="TextBox 34"/>
          <p:cNvSpPr txBox="1"/>
          <p:nvPr/>
        </p:nvSpPr>
        <p:spPr>
          <a:xfrm>
            <a:off x="5556020" y="2804099"/>
            <a:ext cx="3037183" cy="1057167"/>
          </a:xfrm>
          <a:prstGeom prst="rect">
            <a:avLst/>
          </a:prstGeom>
        </p:spPr>
        <p:txBody>
          <a:bodyPr lIns="0" tIns="0" rIns="0" bIns="0" rtlCol="0" anchor="t">
            <a:spAutoFit/>
          </a:bodyPr>
          <a:lstStyle/>
          <a:p>
            <a:pPr algn="ctr">
              <a:lnSpc>
                <a:spcPts val="4200"/>
              </a:lnSpc>
              <a:spcBef>
                <a:spcPct val="0"/>
              </a:spcBef>
            </a:pPr>
            <a:r>
              <a:rPr lang="en-US" sz="3000" b="1" u="none" strike="noStrike">
                <a:solidFill>
                  <a:srgbClr val="4D4034"/>
                </a:solidFill>
                <a:latin typeface="Asap Bold" panose="020F0804030202060203"/>
                <a:ea typeface="Asap Bold" panose="020F0804030202060203"/>
                <a:cs typeface="Asap Bold" panose="020F0804030202060203"/>
                <a:sym typeface="Asap Bold" panose="020F0804030202060203"/>
              </a:rPr>
              <a:t>2. Trang giới thiệu</a:t>
            </a:r>
            <a:endParaRPr lang="en-US" sz="3000" b="1" u="none" strike="noStrike">
              <a:solidFill>
                <a:srgbClr val="4D4034"/>
              </a:solidFill>
              <a:latin typeface="Asap Bold" panose="020F0804030202060203"/>
              <a:ea typeface="Asap Bold" panose="020F0804030202060203"/>
              <a:cs typeface="Asap Bold" panose="020F0804030202060203"/>
              <a:sym typeface="Asap Bold" panose="020F0804030202060203"/>
            </a:endParaRPr>
          </a:p>
          <a:p>
            <a:pPr marL="0" lvl="1" indent="0" algn="ctr">
              <a:lnSpc>
                <a:spcPts val="4200"/>
              </a:lnSpc>
              <a:spcBef>
                <a:spcPct val="0"/>
              </a:spcBef>
            </a:pPr>
          </a:p>
        </p:txBody>
      </p:sp>
      <p:sp>
        <p:nvSpPr>
          <p:cNvPr id="35" name="TextBox 35"/>
          <p:cNvSpPr txBox="1"/>
          <p:nvPr/>
        </p:nvSpPr>
        <p:spPr>
          <a:xfrm>
            <a:off x="5167477" y="4093540"/>
            <a:ext cx="3814268" cy="2399192"/>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Cung cấp thông tin về lịch sử, sứ mệnh, và giá trị của quán.</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Trình bày phong cách và sự khác biệt so với các đối thủ cạnh tranh.</a:t>
            </a:r>
            <a:endParaRPr lang="en-US" sz="2300">
              <a:solidFill>
                <a:srgbClr val="4D4034"/>
              </a:solidFill>
              <a:latin typeface="Asap" panose="020F0504030202060203"/>
              <a:ea typeface="Asap" panose="020F0504030202060203"/>
              <a:cs typeface="Asap" panose="020F0504030202060203"/>
              <a:sym typeface="Asap" panose="020F0504030202060203"/>
            </a:endParaRPr>
          </a:p>
        </p:txBody>
      </p:sp>
      <p:sp>
        <p:nvSpPr>
          <p:cNvPr id="36" name="TextBox 36"/>
          <p:cNvSpPr txBox="1"/>
          <p:nvPr/>
        </p:nvSpPr>
        <p:spPr>
          <a:xfrm>
            <a:off x="9696120" y="2804099"/>
            <a:ext cx="3037183" cy="1590513"/>
          </a:xfrm>
          <a:prstGeom prst="rect">
            <a:avLst/>
          </a:prstGeom>
        </p:spPr>
        <p:txBody>
          <a:bodyPr lIns="0" tIns="0" rIns="0" bIns="0" rtlCol="0" anchor="t">
            <a:spAutoFit/>
          </a:bodyPr>
          <a:lstStyle/>
          <a:p>
            <a:pPr algn="ctr">
              <a:lnSpc>
                <a:spcPts val="4200"/>
              </a:lnSpc>
              <a:spcBef>
                <a:spcPct val="0"/>
              </a:spcBef>
            </a:pPr>
            <a:r>
              <a:rPr lang="en-US" sz="3000" b="1" u="none" strike="noStrike">
                <a:solidFill>
                  <a:srgbClr val="4D4034"/>
                </a:solidFill>
                <a:latin typeface="Asap Bold" panose="020F0804030202060203"/>
                <a:ea typeface="Asap Bold" panose="020F0804030202060203"/>
                <a:cs typeface="Asap Bold" panose="020F0804030202060203"/>
                <a:sym typeface="Asap Bold" panose="020F0804030202060203"/>
              </a:rPr>
              <a:t>3. Trang menu (sản phẩm)</a:t>
            </a:r>
            <a:endParaRPr lang="en-US" sz="3000" b="1" u="none" strike="noStrike">
              <a:solidFill>
                <a:srgbClr val="4D4034"/>
              </a:solidFill>
              <a:latin typeface="Asap Bold" panose="020F0804030202060203"/>
              <a:ea typeface="Asap Bold" panose="020F0804030202060203"/>
              <a:cs typeface="Asap Bold" panose="020F0804030202060203"/>
              <a:sym typeface="Asap Bold" panose="020F0804030202060203"/>
            </a:endParaRPr>
          </a:p>
          <a:p>
            <a:pPr marL="0" lvl="1" indent="0" algn="ctr">
              <a:lnSpc>
                <a:spcPts val="4200"/>
              </a:lnSpc>
              <a:spcBef>
                <a:spcPct val="0"/>
              </a:spcBef>
            </a:pPr>
          </a:p>
        </p:txBody>
      </p:sp>
      <p:sp>
        <p:nvSpPr>
          <p:cNvPr id="37" name="TextBox 37"/>
          <p:cNvSpPr txBox="1"/>
          <p:nvPr/>
        </p:nvSpPr>
        <p:spPr>
          <a:xfrm>
            <a:off x="9307578" y="4267666"/>
            <a:ext cx="3814268" cy="3199346"/>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Hiển thị danh sách sản phẩm, chia theo danh mục (cà phê pha máy, cà phê pha phin, trà, bánh ngọt).</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Mỗi sản phẩm có hình ảnh, mô tả, giá cả, và nút "Thêm vào giỏ hàng."</a:t>
            </a:r>
            <a:endParaRPr lang="en-US" sz="2300">
              <a:solidFill>
                <a:srgbClr val="4D4034"/>
              </a:solidFill>
              <a:latin typeface="Asap" panose="020F0504030202060203"/>
              <a:ea typeface="Asap" panose="020F0504030202060203"/>
              <a:cs typeface="Asap" panose="020F0504030202060203"/>
              <a:sym typeface="Asap" panose="020F0504030202060203"/>
            </a:endParaRPr>
          </a:p>
        </p:txBody>
      </p:sp>
      <p:sp>
        <p:nvSpPr>
          <p:cNvPr id="38" name="TextBox 38"/>
          <p:cNvSpPr txBox="1"/>
          <p:nvPr/>
        </p:nvSpPr>
        <p:spPr>
          <a:xfrm>
            <a:off x="13863473" y="2861303"/>
            <a:ext cx="3123792" cy="1057167"/>
          </a:xfrm>
          <a:prstGeom prst="rect">
            <a:avLst/>
          </a:prstGeom>
        </p:spPr>
        <p:txBody>
          <a:bodyPr lIns="0" tIns="0" rIns="0" bIns="0" rtlCol="0" anchor="t">
            <a:spAutoFit/>
          </a:bodyPr>
          <a:lstStyle/>
          <a:p>
            <a:pPr algn="ctr">
              <a:lnSpc>
                <a:spcPts val="4200"/>
              </a:lnSpc>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4.</a:t>
            </a:r>
            <a:r>
              <a:rPr lang="en-US" sz="3000" b="1">
                <a:solidFill>
                  <a:srgbClr val="4D4034"/>
                </a:solidFill>
                <a:latin typeface="Asap Bold" panose="020F0804030202060203"/>
                <a:ea typeface="Asap Bold" panose="020F0804030202060203"/>
                <a:cs typeface="Asap Bold" panose="020F0804030202060203"/>
                <a:sym typeface="Asap Bold" panose="020F0804030202060203"/>
              </a:rPr>
              <a:t> Trang đặt hàng</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a:p>
            <a:pPr algn="ctr">
              <a:lnSpc>
                <a:spcPts val="4200"/>
              </a:lnSpc>
            </a:pPr>
          </a:p>
        </p:txBody>
      </p:sp>
      <p:sp>
        <p:nvSpPr>
          <p:cNvPr id="39" name="TextBox 39"/>
          <p:cNvSpPr txBox="1"/>
          <p:nvPr/>
        </p:nvSpPr>
        <p:spPr>
          <a:xfrm>
            <a:off x="13518235" y="4093540"/>
            <a:ext cx="3814268" cy="2399192"/>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Khách hàng có thể chọn sản phẩm và điền thông tin để đặt hàng.</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Tích hợp tính năng giỏ hàng và tính toán tổng giá trị đơn hàng.</a:t>
            </a:r>
            <a:endParaRPr lang="en-US" sz="2300">
              <a:solidFill>
                <a:srgbClr val="4D4034"/>
              </a:solidFill>
              <a:latin typeface="Asap" panose="020F0504030202060203"/>
              <a:ea typeface="Asap" panose="020F0504030202060203"/>
              <a:cs typeface="Asap" panose="020F0504030202060203"/>
              <a:sym typeface="Asap" panose="020F0504030202060203"/>
            </a:endParaRPr>
          </a:p>
        </p:txBody>
      </p:sp>
      <p:sp>
        <p:nvSpPr>
          <p:cNvPr id="40" name="TextBox 40"/>
          <p:cNvSpPr txBox="1"/>
          <p:nvPr/>
        </p:nvSpPr>
        <p:spPr>
          <a:xfrm>
            <a:off x="13481633" y="6664183"/>
            <a:ext cx="3741065" cy="2399192"/>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Form liên hệ giúp khách hàng gửi thông tin phản hồi hoặc yêu cầu hỗ trợ.</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Hiển thị thông tin liên hệ như số điện thoại, địa chỉ quán, và email.</a:t>
            </a:r>
            <a:endParaRPr lang="en-US" sz="2300">
              <a:solidFill>
                <a:srgbClr val="4D4034"/>
              </a:solidFill>
              <a:latin typeface="Asap" panose="020F0504030202060203"/>
              <a:ea typeface="Asap" panose="020F0504030202060203"/>
              <a:cs typeface="Asap" panose="020F0504030202060203"/>
              <a:sym typeface="Asap" panose="020F0504030202060203"/>
            </a:endParaRPr>
          </a:p>
        </p:txBody>
      </p:sp>
      <p:sp>
        <p:nvSpPr>
          <p:cNvPr id="41" name="TextBox 41"/>
          <p:cNvSpPr txBox="1"/>
          <p:nvPr/>
        </p:nvSpPr>
        <p:spPr>
          <a:xfrm>
            <a:off x="4706877" y="475642"/>
            <a:ext cx="9156595" cy="1681172"/>
          </a:xfrm>
          <a:prstGeom prst="rect">
            <a:avLst/>
          </a:prstGeom>
        </p:spPr>
        <p:txBody>
          <a:bodyPr lIns="0" tIns="0" rIns="0" bIns="0" rtlCol="0" anchor="t">
            <a:spAutoFit/>
          </a:bodyPr>
          <a:lstStyle/>
          <a:p>
            <a:pPr algn="ctr">
              <a:lnSpc>
                <a:spcPts val="6410"/>
              </a:lnSpc>
            </a:pPr>
            <a:r>
              <a:rPr lang="en-US" sz="6750" spc="-202">
                <a:solidFill>
                  <a:srgbClr val="4D4034"/>
                </a:solidFill>
                <a:latin typeface="Faustina" panose="00000500000000000000"/>
                <a:ea typeface="Faustina" panose="00000500000000000000"/>
                <a:cs typeface="Faustina" panose="00000500000000000000"/>
                <a:sym typeface="Faustina" panose="00000500000000000000"/>
              </a:rPr>
              <a:t>2.1. Các chức năng chính</a:t>
            </a:r>
            <a:endParaRPr lang="en-US" sz="6750" spc="-202">
              <a:solidFill>
                <a:srgbClr val="4D4034"/>
              </a:solidFill>
              <a:latin typeface="Faustina" panose="00000500000000000000"/>
              <a:ea typeface="Faustina" panose="00000500000000000000"/>
              <a:cs typeface="Faustina" panose="00000500000000000000"/>
              <a:sym typeface="Faustina" panose="00000500000000000000"/>
            </a:endParaRPr>
          </a:p>
          <a:p>
            <a:pPr marL="0" lvl="0" indent="0" algn="ctr">
              <a:lnSpc>
                <a:spcPts val="6410"/>
              </a:lnSpc>
              <a:spcBef>
                <a:spcPct val="0"/>
              </a:spcBef>
            </a:p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C798"/>
        </a:solidFill>
        <a:effectLst/>
      </p:bgPr>
    </p:bg>
    <p:spTree>
      <p:nvGrpSpPr>
        <p:cNvPr id="1" name=""/>
        <p:cNvGrpSpPr/>
        <p:nvPr/>
      </p:nvGrpSpPr>
      <p:grpSpPr>
        <a:xfrm>
          <a:off x="0" y="0"/>
          <a:ext cx="0" cy="0"/>
          <a:chOff x="0" y="0"/>
          <a:chExt cx="0" cy="0"/>
        </a:xfrm>
      </p:grpSpPr>
      <p:sp>
        <p:nvSpPr>
          <p:cNvPr id="2" name="Freeform 2"/>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1">
              <a:alphaModFix amt="50000"/>
            </a:blip>
            <a:stretch>
              <a:fillRect/>
            </a:stretch>
          </a:blipFill>
        </p:spPr>
      </p:sp>
      <p:sp>
        <p:nvSpPr>
          <p:cNvPr id="3" name="Freeform 3"/>
          <p:cNvSpPr/>
          <p:nvPr/>
        </p:nvSpPr>
        <p:spPr>
          <a:xfrm rot="-2815758" flipH="1">
            <a:off x="1547766" y="1663077"/>
            <a:ext cx="16376994" cy="16840096"/>
          </a:xfrm>
          <a:custGeom>
            <a:avLst/>
            <a:gdLst/>
            <a:ahLst/>
            <a:cxnLst/>
            <a:rect l="l" t="t" r="r" b="b"/>
            <a:pathLst>
              <a:path w="16376994" h="16840096">
                <a:moveTo>
                  <a:pt x="16376993" y="0"/>
                </a:moveTo>
                <a:lnTo>
                  <a:pt x="0" y="0"/>
                </a:lnTo>
                <a:lnTo>
                  <a:pt x="0" y="16840097"/>
                </a:lnTo>
                <a:lnTo>
                  <a:pt x="16376993" y="16840097"/>
                </a:lnTo>
                <a:lnTo>
                  <a:pt x="163769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08174" y="2294284"/>
            <a:ext cx="8679272" cy="1830537"/>
          </a:xfrm>
          <a:custGeom>
            <a:avLst/>
            <a:gdLst/>
            <a:ahLst/>
            <a:cxnLst/>
            <a:rect l="l" t="t" r="r" b="b"/>
            <a:pathLst>
              <a:path w="8679272" h="1830537">
                <a:moveTo>
                  <a:pt x="0" y="0"/>
                </a:moveTo>
                <a:lnTo>
                  <a:pt x="8679273" y="0"/>
                </a:lnTo>
                <a:lnTo>
                  <a:pt x="8679273" y="1830538"/>
                </a:lnTo>
                <a:lnTo>
                  <a:pt x="0" y="1830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603882" y="527654"/>
            <a:ext cx="11053010" cy="1488185"/>
          </a:xfrm>
          <a:prstGeom prst="rect">
            <a:avLst/>
          </a:prstGeom>
        </p:spPr>
        <p:txBody>
          <a:bodyPr lIns="0" tIns="0" rIns="0" bIns="0" rtlCol="0" anchor="t">
            <a:spAutoFit/>
          </a:bodyPr>
          <a:lstStyle/>
          <a:p>
            <a:pPr algn="ctr">
              <a:lnSpc>
                <a:spcPts val="5770"/>
              </a:lnSpc>
            </a:pPr>
            <a:r>
              <a:rPr lang="en-US" sz="6075" spc="-182">
                <a:solidFill>
                  <a:srgbClr val="4D4034"/>
                </a:solidFill>
                <a:latin typeface="Faustina" panose="00000500000000000000"/>
                <a:ea typeface="Faustina" panose="00000500000000000000"/>
                <a:cs typeface="Faustina" panose="00000500000000000000"/>
                <a:sym typeface="Faustina" panose="00000500000000000000"/>
              </a:rPr>
              <a:t>2.2. Công nghệ sử dụng</a:t>
            </a:r>
            <a:endParaRPr lang="en-US" sz="6075" spc="-182">
              <a:solidFill>
                <a:srgbClr val="4D4034"/>
              </a:solidFill>
              <a:latin typeface="Faustina" panose="00000500000000000000"/>
              <a:ea typeface="Faustina" panose="00000500000000000000"/>
              <a:cs typeface="Faustina" panose="00000500000000000000"/>
              <a:sym typeface="Faustina" panose="00000500000000000000"/>
            </a:endParaRPr>
          </a:p>
          <a:p>
            <a:pPr marL="0" lvl="0" indent="0" algn="ctr">
              <a:lnSpc>
                <a:spcPts val="5770"/>
              </a:lnSpc>
              <a:spcBef>
                <a:spcPct val="0"/>
              </a:spcBef>
            </a:pPr>
          </a:p>
        </p:txBody>
      </p:sp>
      <p:sp>
        <p:nvSpPr>
          <p:cNvPr id="6" name="TextBox 6"/>
          <p:cNvSpPr txBox="1"/>
          <p:nvPr/>
        </p:nvSpPr>
        <p:spPr>
          <a:xfrm>
            <a:off x="3079741" y="1520512"/>
            <a:ext cx="11755121" cy="495327"/>
          </a:xfrm>
          <a:prstGeom prst="rect">
            <a:avLst/>
          </a:prstGeom>
        </p:spPr>
        <p:txBody>
          <a:bodyPr lIns="0" tIns="0" rIns="0" bIns="0" rtlCol="0" anchor="t">
            <a:spAutoFit/>
          </a:bodyPr>
          <a:lstStyle/>
          <a:p>
            <a:pPr algn="ctr">
              <a:lnSpc>
                <a:spcPts val="3900"/>
              </a:lnSpc>
              <a:spcBef>
                <a:spcPct val="0"/>
              </a:spcBef>
            </a:pPr>
            <a:r>
              <a:rPr lang="en-US" sz="3000" b="1">
                <a:solidFill>
                  <a:srgbClr val="4D4034"/>
                </a:solidFill>
                <a:latin typeface="Asap Bold" panose="020F0804030202060203"/>
                <a:ea typeface="Asap Bold" panose="020F0804030202060203"/>
                <a:cs typeface="Asap Bold" panose="020F0804030202060203"/>
                <a:sym typeface="Asap Bold" panose="020F0804030202060203"/>
              </a:rPr>
              <a:t>Để xây dựng và triển khai website, các công nghệ sau sẽ được sử dụng:</a:t>
            </a:r>
            <a:endParaRPr lang="en-US" sz="3000" b="1">
              <a:solidFill>
                <a:srgbClr val="4D4034"/>
              </a:solidFill>
              <a:latin typeface="Asap Bold" panose="020F0804030202060203"/>
              <a:ea typeface="Asap Bold" panose="020F0804030202060203"/>
              <a:cs typeface="Asap Bold" panose="020F0804030202060203"/>
              <a:sym typeface="Asap Bold" panose="020F0804030202060203"/>
            </a:endParaRPr>
          </a:p>
        </p:txBody>
      </p:sp>
      <p:sp>
        <p:nvSpPr>
          <p:cNvPr id="7" name="TextBox 7"/>
          <p:cNvSpPr txBox="1"/>
          <p:nvPr/>
        </p:nvSpPr>
        <p:spPr>
          <a:xfrm>
            <a:off x="215919" y="2441377"/>
            <a:ext cx="7348329" cy="1247514"/>
          </a:xfrm>
          <a:prstGeom prst="rect">
            <a:avLst/>
          </a:prstGeom>
        </p:spPr>
        <p:txBody>
          <a:bodyPr lIns="0" tIns="0" rIns="0" bIns="0" rtlCol="0" anchor="t">
            <a:spAutoFit/>
          </a:bodyPr>
          <a:lstStyle/>
          <a:p>
            <a:pPr marL="545465" lvl="1" indent="-272415" algn="just">
              <a:lnSpc>
                <a:spcPts val="3285"/>
              </a:lnSpc>
              <a:spcBef>
                <a:spcPct val="0"/>
              </a:spcBef>
              <a:buFont typeface="Arial" panose="020B0604020202020204"/>
              <a:buChar char="•"/>
            </a:pPr>
            <a:r>
              <a:rPr lang="en-US" sz="2525" b="1">
                <a:solidFill>
                  <a:srgbClr val="4D4034"/>
                </a:solidFill>
                <a:latin typeface="Asap Bold" panose="020F0804030202060203"/>
                <a:ea typeface="Asap Bold" panose="020F0804030202060203"/>
                <a:cs typeface="Asap Bold" panose="020F0804030202060203"/>
                <a:sym typeface="Asap Bold" panose="020F0804030202060203"/>
              </a:rPr>
              <a:t>HTML (HyperText Markup Language):</a:t>
            </a:r>
            <a:endParaRPr lang="en-US" sz="2525" b="1">
              <a:solidFill>
                <a:srgbClr val="4D4034"/>
              </a:solidFill>
              <a:latin typeface="Asap Bold" panose="020F0804030202060203"/>
              <a:ea typeface="Asap Bold" panose="020F0804030202060203"/>
              <a:cs typeface="Asap Bold" panose="020F0804030202060203"/>
              <a:sym typeface="Asap Bold" panose="020F0804030202060203"/>
            </a:endParaRPr>
          </a:p>
          <a:p>
            <a:pPr algn="just">
              <a:lnSpc>
                <a:spcPts val="3285"/>
              </a:lnSpc>
              <a:spcBef>
                <a:spcPct val="0"/>
              </a:spcBef>
            </a:pPr>
            <a:r>
              <a:rPr lang="en-US" sz="2525">
                <a:solidFill>
                  <a:srgbClr val="4D4034"/>
                </a:solidFill>
                <a:latin typeface="Asap" panose="020F0504030202060203"/>
                <a:ea typeface="Asap" panose="020F0504030202060203"/>
                <a:cs typeface="Asap" panose="020F0504030202060203"/>
                <a:sym typeface="Asap" panose="020F0504030202060203"/>
              </a:rPr>
              <a:t>Tạo cấu trúc cơ bản của các trang web, đảm bảo nội dung được tổ chức logic và dễ đọc.</a:t>
            </a:r>
            <a:endParaRPr lang="en-US" sz="2525">
              <a:solidFill>
                <a:srgbClr val="4D4034"/>
              </a:solidFill>
              <a:latin typeface="Asap" panose="020F0504030202060203"/>
              <a:ea typeface="Asap" panose="020F0504030202060203"/>
              <a:cs typeface="Asap" panose="020F0504030202060203"/>
              <a:sym typeface="Asap" panose="020F0504030202060203"/>
            </a:endParaRPr>
          </a:p>
        </p:txBody>
      </p:sp>
      <p:sp>
        <p:nvSpPr>
          <p:cNvPr id="8" name="Freeform 8"/>
          <p:cNvSpPr/>
          <p:nvPr/>
        </p:nvSpPr>
        <p:spPr>
          <a:xfrm>
            <a:off x="-1115024" y="4347976"/>
            <a:ext cx="8679272" cy="1830537"/>
          </a:xfrm>
          <a:custGeom>
            <a:avLst/>
            <a:gdLst/>
            <a:ahLst/>
            <a:cxnLst/>
            <a:rect l="l" t="t" r="r" b="b"/>
            <a:pathLst>
              <a:path w="8679272" h="1830537">
                <a:moveTo>
                  <a:pt x="0" y="0"/>
                </a:moveTo>
                <a:lnTo>
                  <a:pt x="8679272" y="0"/>
                </a:lnTo>
                <a:lnTo>
                  <a:pt x="8679272" y="1830538"/>
                </a:lnTo>
                <a:lnTo>
                  <a:pt x="0" y="18305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61743" y="4542713"/>
            <a:ext cx="7190486" cy="1372889"/>
          </a:xfrm>
          <a:prstGeom prst="rect">
            <a:avLst/>
          </a:prstGeom>
        </p:spPr>
        <p:txBody>
          <a:bodyPr lIns="0" tIns="0" rIns="0" bIns="0" rtlCol="0" anchor="t">
            <a:spAutoFit/>
          </a:bodyPr>
          <a:lstStyle/>
          <a:p>
            <a:pPr marL="596900" lvl="1" indent="-298450" algn="l">
              <a:lnSpc>
                <a:spcPts val="3595"/>
              </a:lnSpc>
              <a:spcBef>
                <a:spcPct val="0"/>
              </a:spcBef>
              <a:buFont typeface="Arial" panose="020B0604020202020204"/>
              <a:buChar char="•"/>
            </a:pPr>
            <a:r>
              <a:rPr lang="en-US" sz="2765" b="1">
                <a:solidFill>
                  <a:srgbClr val="4D4034"/>
                </a:solidFill>
                <a:latin typeface="Asap Bold" panose="020F0804030202060203"/>
                <a:ea typeface="Asap Bold" panose="020F0804030202060203"/>
                <a:cs typeface="Asap Bold" panose="020F0804030202060203"/>
                <a:sym typeface="Asap Bold" panose="020F0804030202060203"/>
              </a:rPr>
              <a:t>CSS (Cascading Style Sheets):</a:t>
            </a:r>
            <a:endParaRPr lang="en-US" sz="2765" b="1">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595"/>
              </a:lnSpc>
              <a:spcBef>
                <a:spcPct val="0"/>
              </a:spcBef>
            </a:pPr>
            <a:r>
              <a:rPr lang="en-US" sz="2765">
                <a:solidFill>
                  <a:srgbClr val="4D4034"/>
                </a:solidFill>
                <a:latin typeface="Asap" panose="020F0504030202060203"/>
                <a:ea typeface="Asap" panose="020F0504030202060203"/>
                <a:cs typeface="Asap" panose="020F0504030202060203"/>
                <a:sym typeface="Asap" panose="020F0504030202060203"/>
              </a:rPr>
              <a:t>Tạo giao diện trực quan, thiết kế bố cục, màu sắc, phông chữ và hiệu ứng.</a:t>
            </a:r>
            <a:endParaRPr lang="en-US" sz="2765">
              <a:solidFill>
                <a:srgbClr val="4D4034"/>
              </a:solidFill>
              <a:latin typeface="Asap" panose="020F0504030202060203"/>
              <a:ea typeface="Asap" panose="020F0504030202060203"/>
              <a:cs typeface="Asap" panose="020F0504030202060203"/>
              <a:sym typeface="Asap" panose="020F0504030202060203"/>
            </a:endParaRPr>
          </a:p>
        </p:txBody>
      </p:sp>
      <p:sp>
        <p:nvSpPr>
          <p:cNvPr id="10" name="Freeform 10"/>
          <p:cNvSpPr/>
          <p:nvPr/>
        </p:nvSpPr>
        <p:spPr>
          <a:xfrm>
            <a:off x="8155725" y="2114905"/>
            <a:ext cx="13601376" cy="2868654"/>
          </a:xfrm>
          <a:custGeom>
            <a:avLst/>
            <a:gdLst/>
            <a:ahLst/>
            <a:cxnLst/>
            <a:rect l="l" t="t" r="r" b="b"/>
            <a:pathLst>
              <a:path w="13601376" h="2868654">
                <a:moveTo>
                  <a:pt x="0" y="0"/>
                </a:moveTo>
                <a:lnTo>
                  <a:pt x="13601377" y="0"/>
                </a:lnTo>
                <a:lnTo>
                  <a:pt x="13601377" y="2868654"/>
                </a:lnTo>
                <a:lnTo>
                  <a:pt x="0" y="28686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9144000" y="2327035"/>
            <a:ext cx="8560245" cy="2476694"/>
          </a:xfrm>
          <a:prstGeom prst="rect">
            <a:avLst/>
          </a:prstGeom>
        </p:spPr>
        <p:txBody>
          <a:bodyPr lIns="0" tIns="0" rIns="0" bIns="0" rtlCol="0" anchor="t">
            <a:spAutoFit/>
          </a:bodyPr>
          <a:lstStyle/>
          <a:p>
            <a:pPr marL="540385" lvl="1" indent="-270510" algn="l">
              <a:lnSpc>
                <a:spcPts val="3255"/>
              </a:lnSpc>
              <a:spcBef>
                <a:spcPct val="0"/>
              </a:spcBef>
              <a:buFont typeface="Arial" panose="020B0604020202020204"/>
              <a:buChar char="•"/>
            </a:pPr>
            <a:r>
              <a:rPr lang="en-US" sz="2505" b="1">
                <a:solidFill>
                  <a:srgbClr val="4D4034"/>
                </a:solidFill>
                <a:latin typeface="Asap Bold" panose="020F0804030202060203"/>
                <a:ea typeface="Asap Bold" panose="020F0804030202060203"/>
                <a:cs typeface="Asap Bold" panose="020F0804030202060203"/>
                <a:sym typeface="Asap Bold" panose="020F0804030202060203"/>
              </a:rPr>
              <a:t>JavaScript:</a:t>
            </a:r>
            <a:endParaRPr lang="en-US" sz="2505" b="1">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255"/>
              </a:lnSpc>
              <a:spcBef>
                <a:spcPct val="0"/>
              </a:spcBef>
            </a:pPr>
            <a:r>
              <a:rPr lang="en-US" sz="2505">
                <a:solidFill>
                  <a:srgbClr val="4D4034"/>
                </a:solidFill>
                <a:latin typeface="Asap" panose="020F0504030202060203"/>
                <a:ea typeface="Asap" panose="020F0504030202060203"/>
                <a:cs typeface="Asap" panose="020F0504030202060203"/>
                <a:sym typeface="Asap" panose="020F0504030202060203"/>
              </a:rPr>
              <a:t>Cung cấp các tính năng tương tác như:</a:t>
            </a:r>
            <a:endParaRPr lang="en-US" sz="2505">
              <a:solidFill>
                <a:srgbClr val="4D4034"/>
              </a:solidFill>
              <a:latin typeface="Asap" panose="020F0504030202060203"/>
              <a:ea typeface="Asap" panose="020F0504030202060203"/>
              <a:cs typeface="Asap" panose="020F0504030202060203"/>
              <a:sym typeface="Asap" panose="020F0504030202060203"/>
            </a:endParaRPr>
          </a:p>
          <a:p>
            <a:pPr algn="l">
              <a:lnSpc>
                <a:spcPts val="3255"/>
              </a:lnSpc>
              <a:spcBef>
                <a:spcPct val="0"/>
              </a:spcBef>
            </a:pPr>
            <a:r>
              <a:rPr lang="en-US" sz="2505">
                <a:solidFill>
                  <a:srgbClr val="4D4034"/>
                </a:solidFill>
                <a:latin typeface="Asap" panose="020F0504030202060203"/>
                <a:ea typeface="Asap" panose="020F0504030202060203"/>
                <a:cs typeface="Asap" panose="020F0504030202060203"/>
                <a:sym typeface="Asap" panose="020F0504030202060203"/>
              </a:rPr>
              <a:t> Kiểm tra thông tin nhập trên form (ví dụ: kiểm tra email hợp lệ).</a:t>
            </a:r>
            <a:endParaRPr lang="en-US" sz="2505">
              <a:solidFill>
                <a:srgbClr val="4D4034"/>
              </a:solidFill>
              <a:latin typeface="Asap" panose="020F0504030202060203"/>
              <a:ea typeface="Asap" panose="020F0504030202060203"/>
              <a:cs typeface="Asap" panose="020F0504030202060203"/>
              <a:sym typeface="Asap" panose="020F0504030202060203"/>
            </a:endParaRPr>
          </a:p>
          <a:p>
            <a:pPr algn="l">
              <a:lnSpc>
                <a:spcPts val="3255"/>
              </a:lnSpc>
              <a:spcBef>
                <a:spcPct val="0"/>
              </a:spcBef>
            </a:pPr>
            <a:r>
              <a:rPr lang="en-US" sz="2505">
                <a:solidFill>
                  <a:srgbClr val="4D4034"/>
                </a:solidFill>
                <a:latin typeface="Asap" panose="020F0504030202060203"/>
                <a:ea typeface="Asap" panose="020F0504030202060203"/>
                <a:cs typeface="Asap" panose="020F0504030202060203"/>
                <a:sym typeface="Asap" panose="020F0504030202060203"/>
              </a:rPr>
              <a:t> Hiển thị các popup thông báo hoặc banner khuyến mãi động.</a:t>
            </a:r>
            <a:endParaRPr lang="en-US" sz="2505">
              <a:solidFill>
                <a:srgbClr val="4D4034"/>
              </a:solidFill>
              <a:latin typeface="Asap" panose="020F0504030202060203"/>
              <a:ea typeface="Asap" panose="020F0504030202060203"/>
              <a:cs typeface="Asap" panose="020F0504030202060203"/>
              <a:sym typeface="Asap" panose="020F0504030202060203"/>
            </a:endParaRPr>
          </a:p>
        </p:txBody>
      </p:sp>
      <p:sp>
        <p:nvSpPr>
          <p:cNvPr id="12" name="Freeform 12"/>
          <p:cNvSpPr/>
          <p:nvPr/>
        </p:nvSpPr>
        <p:spPr>
          <a:xfrm>
            <a:off x="-1115024" y="6397589"/>
            <a:ext cx="8679272" cy="1830537"/>
          </a:xfrm>
          <a:custGeom>
            <a:avLst/>
            <a:gdLst/>
            <a:ahLst/>
            <a:cxnLst/>
            <a:rect l="l" t="t" r="r" b="b"/>
            <a:pathLst>
              <a:path w="8679272" h="1830537">
                <a:moveTo>
                  <a:pt x="0" y="0"/>
                </a:moveTo>
                <a:lnTo>
                  <a:pt x="8679272" y="0"/>
                </a:lnTo>
                <a:lnTo>
                  <a:pt x="8679272" y="1830537"/>
                </a:lnTo>
                <a:lnTo>
                  <a:pt x="0" y="1830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09069" y="6640597"/>
            <a:ext cx="6974567" cy="1306421"/>
          </a:xfrm>
          <a:prstGeom prst="rect">
            <a:avLst/>
          </a:prstGeom>
        </p:spPr>
        <p:txBody>
          <a:bodyPr lIns="0" tIns="0" rIns="0" bIns="0" rtlCol="0" anchor="t">
            <a:spAutoFit/>
          </a:bodyPr>
          <a:lstStyle/>
          <a:p>
            <a:pPr marL="567690" lvl="1" indent="-283845" algn="l">
              <a:lnSpc>
                <a:spcPts val="3415"/>
              </a:lnSpc>
              <a:buFont typeface="Arial" panose="020B0604020202020204"/>
              <a:buChar char="•"/>
            </a:pPr>
            <a:r>
              <a:rPr lang="en-US" sz="2625" b="1">
                <a:solidFill>
                  <a:srgbClr val="4D4034"/>
                </a:solidFill>
                <a:latin typeface="Asap Bold" panose="020F0804030202060203"/>
                <a:ea typeface="Asap Bold" panose="020F0804030202060203"/>
                <a:cs typeface="Asap Bold" panose="020F0804030202060203"/>
                <a:sym typeface="Asap Bold" panose="020F0804030202060203"/>
              </a:rPr>
              <a:t>PHP (Hypertext Preprocessor):</a:t>
            </a:r>
            <a:endParaRPr lang="en-US" sz="2625" b="1">
              <a:solidFill>
                <a:srgbClr val="4D4034"/>
              </a:solidFill>
              <a:latin typeface="Asap Bold" panose="020F0804030202060203"/>
              <a:ea typeface="Asap Bold" panose="020F0804030202060203"/>
              <a:cs typeface="Asap Bold" panose="020F0804030202060203"/>
              <a:sym typeface="Asap Bold" panose="020F0804030202060203"/>
            </a:endParaRPr>
          </a:p>
          <a:p>
            <a:pPr algn="l">
              <a:lnSpc>
                <a:spcPts val="3415"/>
              </a:lnSpc>
              <a:spcBef>
                <a:spcPct val="0"/>
              </a:spcBef>
            </a:pPr>
            <a:r>
              <a:rPr lang="en-US" sz="2625">
                <a:solidFill>
                  <a:srgbClr val="4D4034"/>
                </a:solidFill>
                <a:latin typeface="Asap" panose="020F0504030202060203"/>
                <a:ea typeface="Asap" panose="020F0504030202060203"/>
                <a:cs typeface="Asap" panose="020F0504030202060203"/>
                <a:sym typeface="Asap" panose="020F0504030202060203"/>
              </a:rPr>
              <a:t>Xử lý logic phía server, quản lý việc lưu trữ và truy xuất dữ liệu từ cơ sở dữ liệu.</a:t>
            </a:r>
            <a:endParaRPr lang="en-US" sz="2625">
              <a:solidFill>
                <a:srgbClr val="4D4034"/>
              </a:solidFill>
              <a:latin typeface="Asap" panose="020F0504030202060203"/>
              <a:ea typeface="Asap" panose="020F0504030202060203"/>
              <a:cs typeface="Asap" panose="020F0504030202060203"/>
              <a:sym typeface="Asap" panose="020F0504030202060203"/>
            </a:endParaRPr>
          </a:p>
        </p:txBody>
      </p:sp>
      <p:sp>
        <p:nvSpPr>
          <p:cNvPr id="14" name="Freeform 14"/>
          <p:cNvSpPr/>
          <p:nvPr/>
        </p:nvSpPr>
        <p:spPr>
          <a:xfrm>
            <a:off x="8155725" y="5078809"/>
            <a:ext cx="13601376" cy="2868654"/>
          </a:xfrm>
          <a:custGeom>
            <a:avLst/>
            <a:gdLst/>
            <a:ahLst/>
            <a:cxnLst/>
            <a:rect l="l" t="t" r="r" b="b"/>
            <a:pathLst>
              <a:path w="13601376" h="2868654">
                <a:moveTo>
                  <a:pt x="0" y="0"/>
                </a:moveTo>
                <a:lnTo>
                  <a:pt x="13601377" y="0"/>
                </a:lnTo>
                <a:lnTo>
                  <a:pt x="13601377" y="2868654"/>
                </a:lnTo>
                <a:lnTo>
                  <a:pt x="0" y="28686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9130387" y="5579203"/>
            <a:ext cx="8894603" cy="1829765"/>
          </a:xfrm>
          <a:prstGeom prst="rect">
            <a:avLst/>
          </a:prstGeom>
        </p:spPr>
        <p:txBody>
          <a:bodyPr lIns="0" tIns="0" rIns="0" bIns="0" rtlCol="0" anchor="t">
            <a:spAutoFit/>
          </a:bodyPr>
          <a:lstStyle/>
          <a:p>
            <a:pPr marL="596900" lvl="1" indent="-298450" algn="l">
              <a:lnSpc>
                <a:spcPts val="3595"/>
              </a:lnSpc>
              <a:spcBef>
                <a:spcPct val="0"/>
              </a:spcBef>
              <a:buFont typeface="Arial" panose="020B0604020202020204"/>
              <a:buChar char="•"/>
            </a:pPr>
            <a:r>
              <a:rPr lang="en-US" sz="2765" b="1">
                <a:solidFill>
                  <a:srgbClr val="4D4034"/>
                </a:solidFill>
                <a:latin typeface="Asap Bold" panose="020F0804030202060203"/>
                <a:ea typeface="Asap Bold" panose="020F0804030202060203"/>
                <a:cs typeface="Asap Bold" panose="020F0804030202060203"/>
                <a:sym typeface="Asap Bold" panose="020F0804030202060203"/>
              </a:rPr>
              <a:t>SQL (Structured Query Language):</a:t>
            </a:r>
            <a:endParaRPr lang="en-US" sz="2765" b="1">
              <a:solidFill>
                <a:srgbClr val="4D4034"/>
              </a:solidFill>
              <a:latin typeface="Asap Bold" panose="020F0804030202060203"/>
              <a:ea typeface="Asap Bold" panose="020F0804030202060203"/>
              <a:cs typeface="Asap Bold" panose="020F0804030202060203"/>
              <a:sym typeface="Asap Bold" panose="020F0804030202060203"/>
            </a:endParaRPr>
          </a:p>
          <a:p>
            <a:pPr algn="just">
              <a:lnSpc>
                <a:spcPts val="3595"/>
              </a:lnSpc>
              <a:spcBef>
                <a:spcPct val="0"/>
              </a:spcBef>
            </a:pPr>
            <a:r>
              <a:rPr lang="en-US" sz="2765">
                <a:solidFill>
                  <a:srgbClr val="4D4034"/>
                </a:solidFill>
                <a:latin typeface="Asap" panose="020F0504030202060203"/>
                <a:ea typeface="Asap" panose="020F0504030202060203"/>
                <a:cs typeface="Asap" panose="020F0504030202060203"/>
                <a:sym typeface="Asap" panose="020F0504030202060203"/>
              </a:rPr>
              <a:t>Quản lý cơ sở dữ liệu, bao gồm:</a:t>
            </a:r>
            <a:endParaRPr lang="en-US" sz="2765">
              <a:solidFill>
                <a:srgbClr val="4D4034"/>
              </a:solidFill>
              <a:latin typeface="Asap" panose="020F0504030202060203"/>
              <a:ea typeface="Asap" panose="020F0504030202060203"/>
              <a:cs typeface="Asap" panose="020F0504030202060203"/>
              <a:sym typeface="Asap" panose="020F0504030202060203"/>
            </a:endParaRPr>
          </a:p>
          <a:p>
            <a:pPr algn="just">
              <a:lnSpc>
                <a:spcPts val="3595"/>
              </a:lnSpc>
              <a:spcBef>
                <a:spcPct val="0"/>
              </a:spcBef>
            </a:pPr>
            <a:r>
              <a:rPr lang="en-US" sz="2765">
                <a:solidFill>
                  <a:srgbClr val="4D4034"/>
                </a:solidFill>
                <a:latin typeface="Asap" panose="020F0504030202060203"/>
                <a:ea typeface="Asap" panose="020F0504030202060203"/>
                <a:cs typeface="Asap" panose="020F0504030202060203"/>
                <a:sym typeface="Asap" panose="020F0504030202060203"/>
              </a:rPr>
              <a:t>Lưu trữ thông tin sản phẩm, đơn hàng, và khách hàng.</a:t>
            </a:r>
            <a:endParaRPr lang="en-US" sz="2765">
              <a:solidFill>
                <a:srgbClr val="4D4034"/>
              </a:solidFill>
              <a:latin typeface="Asap" panose="020F0504030202060203"/>
              <a:ea typeface="Asap" panose="020F0504030202060203"/>
              <a:cs typeface="Asap" panose="020F0504030202060203"/>
              <a:sym typeface="Asap" panose="020F0504030202060203"/>
            </a:endParaRPr>
          </a:p>
          <a:p>
            <a:pPr algn="just">
              <a:lnSpc>
                <a:spcPts val="3595"/>
              </a:lnSpc>
              <a:spcBef>
                <a:spcPct val="0"/>
              </a:spcBef>
            </a:pPr>
            <a:r>
              <a:rPr lang="en-US" sz="2765">
                <a:solidFill>
                  <a:srgbClr val="4D4034"/>
                </a:solidFill>
                <a:latin typeface="Asap" panose="020F0504030202060203"/>
                <a:ea typeface="Asap" panose="020F0504030202060203"/>
                <a:cs typeface="Asap" panose="020F0504030202060203"/>
                <a:sym typeface="Asap" panose="020F0504030202060203"/>
              </a:rPr>
              <a:t>Truy xuất dữ liệu để hiển thị trên trang web.</a:t>
            </a:r>
            <a:endParaRPr lang="en-US" sz="2765">
              <a:solidFill>
                <a:srgbClr val="4D4034"/>
              </a:solidFill>
              <a:latin typeface="Asap" panose="020F0504030202060203"/>
              <a:ea typeface="Asap" panose="020F0504030202060203"/>
              <a:cs typeface="Asap" panose="020F0504030202060203"/>
              <a:sym typeface="Asap" panose="020F0504030202060203"/>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C798"/>
        </a:solidFill>
        <a:effectLst/>
      </p:bgPr>
    </p:bg>
    <p:spTree>
      <p:nvGrpSpPr>
        <p:cNvPr id="1" name=""/>
        <p:cNvGrpSpPr/>
        <p:nvPr/>
      </p:nvGrpSpPr>
      <p:grpSpPr>
        <a:xfrm>
          <a:off x="0" y="0"/>
          <a:ext cx="0" cy="0"/>
          <a:chOff x="0" y="0"/>
          <a:chExt cx="0" cy="0"/>
        </a:xfrm>
      </p:grpSpPr>
      <p:sp>
        <p:nvSpPr>
          <p:cNvPr id="2" name="Freeform 2"/>
          <p:cNvSpPr/>
          <p:nvPr/>
        </p:nvSpPr>
        <p:spPr>
          <a:xfrm rot="-2815758" flipH="1">
            <a:off x="1659785" y="1439039"/>
            <a:ext cx="16376994" cy="16840096"/>
          </a:xfrm>
          <a:custGeom>
            <a:avLst/>
            <a:gdLst/>
            <a:ahLst/>
            <a:cxnLst/>
            <a:rect l="l" t="t" r="r" b="b"/>
            <a:pathLst>
              <a:path w="16376994" h="16840096">
                <a:moveTo>
                  <a:pt x="16376994" y="0"/>
                </a:moveTo>
                <a:lnTo>
                  <a:pt x="0" y="0"/>
                </a:lnTo>
                <a:lnTo>
                  <a:pt x="0" y="16840096"/>
                </a:lnTo>
                <a:lnTo>
                  <a:pt x="16376994" y="16840096"/>
                </a:lnTo>
                <a:lnTo>
                  <a:pt x="16376994"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3850744" y="-4266733"/>
            <a:ext cx="10586512" cy="18820466"/>
          </a:xfrm>
          <a:custGeom>
            <a:avLst/>
            <a:gdLst/>
            <a:ahLst/>
            <a:cxnLst/>
            <a:rect l="l" t="t" r="r" b="b"/>
            <a:pathLst>
              <a:path w="10586512" h="18820466">
                <a:moveTo>
                  <a:pt x="0" y="0"/>
                </a:moveTo>
                <a:lnTo>
                  <a:pt x="10586512" y="0"/>
                </a:lnTo>
                <a:lnTo>
                  <a:pt x="10586512" y="18820466"/>
                </a:lnTo>
                <a:lnTo>
                  <a:pt x="0" y="18820466"/>
                </a:lnTo>
                <a:lnTo>
                  <a:pt x="0" y="0"/>
                </a:lnTo>
                <a:close/>
              </a:path>
            </a:pathLst>
          </a:custGeom>
          <a:blipFill>
            <a:blip r:embed="rId3">
              <a:alphaModFix amt="50000"/>
            </a:blip>
            <a:stretch>
              <a:fillRect/>
            </a:stretch>
          </a:blipFill>
        </p:spPr>
      </p:sp>
      <p:grpSp>
        <p:nvGrpSpPr>
          <p:cNvPr id="4" name="Group 4"/>
          <p:cNvGrpSpPr/>
          <p:nvPr/>
        </p:nvGrpSpPr>
        <p:grpSpPr>
          <a:xfrm rot="0">
            <a:off x="5234357" y="2543342"/>
            <a:ext cx="7792060" cy="763606"/>
            <a:chOff x="0" y="0"/>
            <a:chExt cx="10389413" cy="1018142"/>
          </a:xfrm>
        </p:grpSpPr>
        <p:sp>
          <p:nvSpPr>
            <p:cNvPr id="5" name="AutoShape 5"/>
            <p:cNvSpPr/>
            <p:nvPr/>
          </p:nvSpPr>
          <p:spPr>
            <a:xfrm>
              <a:off x="294242" y="319642"/>
              <a:ext cx="0" cy="698500"/>
            </a:xfrm>
            <a:prstGeom prst="line">
              <a:avLst/>
            </a:prstGeom>
            <a:ln w="50800" cap="flat">
              <a:solidFill>
                <a:srgbClr val="493F36"/>
              </a:solidFill>
              <a:prstDash val="solid"/>
              <a:headEnd type="none" w="sm" len="sm"/>
              <a:tailEnd type="none" w="sm" len="sm"/>
            </a:ln>
          </p:spPr>
        </p:sp>
        <p:sp>
          <p:nvSpPr>
            <p:cNvPr id="6" name="AutoShape 6"/>
            <p:cNvSpPr/>
            <p:nvPr/>
          </p:nvSpPr>
          <p:spPr>
            <a:xfrm>
              <a:off x="10120572" y="268842"/>
              <a:ext cx="0" cy="698500"/>
            </a:xfrm>
            <a:prstGeom prst="line">
              <a:avLst/>
            </a:prstGeom>
            <a:ln w="50800" cap="flat">
              <a:solidFill>
                <a:srgbClr val="4D4034"/>
              </a:solidFill>
              <a:prstDash val="solid"/>
              <a:headEnd type="none" w="sm" len="sm"/>
              <a:tailEnd type="none" w="sm" len="sm"/>
            </a:ln>
          </p:spPr>
        </p:sp>
        <p:grpSp>
          <p:nvGrpSpPr>
            <p:cNvPr id="7" name="Group 7"/>
            <p:cNvGrpSpPr/>
            <p:nvPr/>
          </p:nvGrpSpPr>
          <p:grpSpPr>
            <a:xfrm rot="0">
              <a:off x="0" y="0"/>
              <a:ext cx="537684" cy="53768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10" name="AutoShape 10"/>
            <p:cNvSpPr/>
            <p:nvPr/>
          </p:nvSpPr>
          <p:spPr>
            <a:xfrm flipV="1">
              <a:off x="537684" y="268842"/>
              <a:ext cx="9314046" cy="0"/>
            </a:xfrm>
            <a:prstGeom prst="line">
              <a:avLst/>
            </a:prstGeom>
            <a:ln w="50800" cap="flat">
              <a:solidFill>
                <a:srgbClr val="4D4034"/>
              </a:solidFill>
              <a:prstDash val="solid"/>
              <a:headEnd type="none" w="sm" len="sm"/>
              <a:tailEnd type="none" w="sm" len="sm"/>
            </a:ln>
          </p:spPr>
        </p:sp>
        <p:grpSp>
          <p:nvGrpSpPr>
            <p:cNvPr id="11" name="Group 11"/>
            <p:cNvGrpSpPr/>
            <p:nvPr/>
          </p:nvGrpSpPr>
          <p:grpSpPr>
            <a:xfrm rot="0">
              <a:off x="9851730" y="0"/>
              <a:ext cx="537684" cy="5376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034"/>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grpSp>
      <p:grpSp>
        <p:nvGrpSpPr>
          <p:cNvPr id="14" name="Group 14"/>
          <p:cNvGrpSpPr/>
          <p:nvPr/>
        </p:nvGrpSpPr>
        <p:grpSpPr>
          <a:xfrm rot="0">
            <a:off x="9318457" y="3221742"/>
            <a:ext cx="7067108" cy="5151653"/>
            <a:chOff x="0" y="0"/>
            <a:chExt cx="7221491" cy="5264191"/>
          </a:xfrm>
        </p:grpSpPr>
        <p:sp>
          <p:nvSpPr>
            <p:cNvPr id="15" name="Freeform 15"/>
            <p:cNvSpPr/>
            <p:nvPr/>
          </p:nvSpPr>
          <p:spPr>
            <a:xfrm>
              <a:off x="-9098" y="-6509"/>
              <a:ext cx="7235822" cy="5296245"/>
            </a:xfrm>
            <a:custGeom>
              <a:avLst/>
              <a:gdLst/>
              <a:ahLst/>
              <a:cxnLst/>
              <a:rect l="l" t="t" r="r" b="b"/>
              <a:pathLst>
                <a:path w="7235822" h="5296245">
                  <a:moveTo>
                    <a:pt x="63030" y="4702691"/>
                  </a:moveTo>
                  <a:cubicBezTo>
                    <a:pt x="63030" y="4702691"/>
                    <a:pt x="0" y="4456127"/>
                    <a:pt x="10218" y="1214762"/>
                  </a:cubicBezTo>
                  <a:cubicBezTo>
                    <a:pt x="18651" y="990971"/>
                    <a:pt x="65033" y="645332"/>
                    <a:pt x="65033" y="645332"/>
                  </a:cubicBezTo>
                  <a:cubicBezTo>
                    <a:pt x="82233" y="502466"/>
                    <a:pt x="56685" y="337866"/>
                    <a:pt x="181385" y="223925"/>
                  </a:cubicBezTo>
                  <a:cubicBezTo>
                    <a:pt x="346794" y="72788"/>
                    <a:pt x="621643" y="0"/>
                    <a:pt x="6342748" y="6965"/>
                  </a:cubicBezTo>
                  <a:cubicBezTo>
                    <a:pt x="6559497" y="16819"/>
                    <a:pt x="6763811" y="36481"/>
                    <a:pt x="6898000" y="101690"/>
                  </a:cubicBezTo>
                  <a:cubicBezTo>
                    <a:pt x="7154046" y="226120"/>
                    <a:pt x="7235821" y="459160"/>
                    <a:pt x="7230333" y="704684"/>
                  </a:cubicBezTo>
                  <a:cubicBezTo>
                    <a:pt x="7230333" y="704684"/>
                    <a:pt x="7187045" y="1013073"/>
                    <a:pt x="7194479" y="1248607"/>
                  </a:cubicBezTo>
                  <a:cubicBezTo>
                    <a:pt x="7201602" y="4444493"/>
                    <a:pt x="7208759" y="4640096"/>
                    <a:pt x="7208759" y="4640096"/>
                  </a:cubicBezTo>
                  <a:cubicBezTo>
                    <a:pt x="7192077" y="4855828"/>
                    <a:pt x="7077432" y="5066440"/>
                    <a:pt x="6880564" y="5178064"/>
                  </a:cubicBezTo>
                  <a:cubicBezTo>
                    <a:pt x="6730213" y="5263313"/>
                    <a:pt x="6532181" y="5278410"/>
                    <a:pt x="5190178" y="5267669"/>
                  </a:cubicBezTo>
                  <a:cubicBezTo>
                    <a:pt x="645952" y="5262392"/>
                    <a:pt x="384604" y="5296245"/>
                    <a:pt x="254278" y="5187087"/>
                  </a:cubicBezTo>
                  <a:cubicBezTo>
                    <a:pt x="145767" y="5096202"/>
                    <a:pt x="81795" y="4902890"/>
                    <a:pt x="63030" y="4702691"/>
                  </a:cubicBezTo>
                  <a:close/>
                </a:path>
              </a:pathLst>
            </a:custGeom>
            <a:solidFill>
              <a:srgbClr val="FFF8ED"/>
            </a:solidFill>
          </p:spPr>
        </p:sp>
      </p:grpSp>
      <p:grpSp>
        <p:nvGrpSpPr>
          <p:cNvPr id="16" name="Group 16"/>
          <p:cNvGrpSpPr/>
          <p:nvPr/>
        </p:nvGrpSpPr>
        <p:grpSpPr>
          <a:xfrm rot="0">
            <a:off x="1902434" y="3221742"/>
            <a:ext cx="7067108" cy="5151653"/>
            <a:chOff x="0" y="0"/>
            <a:chExt cx="7221491" cy="5264191"/>
          </a:xfrm>
        </p:grpSpPr>
        <p:sp>
          <p:nvSpPr>
            <p:cNvPr id="17" name="Freeform 17"/>
            <p:cNvSpPr/>
            <p:nvPr/>
          </p:nvSpPr>
          <p:spPr>
            <a:xfrm>
              <a:off x="-9098" y="-6509"/>
              <a:ext cx="7235822" cy="5296245"/>
            </a:xfrm>
            <a:custGeom>
              <a:avLst/>
              <a:gdLst/>
              <a:ahLst/>
              <a:cxnLst/>
              <a:rect l="l" t="t" r="r" b="b"/>
              <a:pathLst>
                <a:path w="7235822" h="5296245">
                  <a:moveTo>
                    <a:pt x="63030" y="4702691"/>
                  </a:moveTo>
                  <a:cubicBezTo>
                    <a:pt x="63030" y="4702691"/>
                    <a:pt x="0" y="4456127"/>
                    <a:pt x="10218" y="1214762"/>
                  </a:cubicBezTo>
                  <a:cubicBezTo>
                    <a:pt x="18651" y="990971"/>
                    <a:pt x="65033" y="645332"/>
                    <a:pt x="65033" y="645332"/>
                  </a:cubicBezTo>
                  <a:cubicBezTo>
                    <a:pt x="82233" y="502466"/>
                    <a:pt x="56685" y="337866"/>
                    <a:pt x="181385" y="223925"/>
                  </a:cubicBezTo>
                  <a:cubicBezTo>
                    <a:pt x="346794" y="72788"/>
                    <a:pt x="621643" y="0"/>
                    <a:pt x="6342748" y="6965"/>
                  </a:cubicBezTo>
                  <a:cubicBezTo>
                    <a:pt x="6559497" y="16819"/>
                    <a:pt x="6763811" y="36481"/>
                    <a:pt x="6898000" y="101690"/>
                  </a:cubicBezTo>
                  <a:cubicBezTo>
                    <a:pt x="7154046" y="226120"/>
                    <a:pt x="7235821" y="459160"/>
                    <a:pt x="7230333" y="704684"/>
                  </a:cubicBezTo>
                  <a:cubicBezTo>
                    <a:pt x="7230333" y="704684"/>
                    <a:pt x="7187045" y="1013073"/>
                    <a:pt x="7194479" y="1248607"/>
                  </a:cubicBezTo>
                  <a:cubicBezTo>
                    <a:pt x="7201602" y="4444493"/>
                    <a:pt x="7208759" y="4640096"/>
                    <a:pt x="7208759" y="4640096"/>
                  </a:cubicBezTo>
                  <a:cubicBezTo>
                    <a:pt x="7192077" y="4855828"/>
                    <a:pt x="7077432" y="5066440"/>
                    <a:pt x="6880564" y="5178064"/>
                  </a:cubicBezTo>
                  <a:cubicBezTo>
                    <a:pt x="6730213" y="5263313"/>
                    <a:pt x="6532181" y="5278410"/>
                    <a:pt x="5190178" y="5267669"/>
                  </a:cubicBezTo>
                  <a:cubicBezTo>
                    <a:pt x="645952" y="5262392"/>
                    <a:pt x="384604" y="5296245"/>
                    <a:pt x="254278" y="5187087"/>
                  </a:cubicBezTo>
                  <a:cubicBezTo>
                    <a:pt x="145767" y="5096202"/>
                    <a:pt x="81795" y="4902890"/>
                    <a:pt x="63030" y="4702691"/>
                  </a:cubicBezTo>
                  <a:close/>
                </a:path>
              </a:pathLst>
            </a:custGeom>
            <a:solidFill>
              <a:srgbClr val="FFF8ED"/>
            </a:solidFill>
          </p:spPr>
        </p:sp>
      </p:grpSp>
      <p:sp>
        <p:nvSpPr>
          <p:cNvPr id="18" name="TextBox 18"/>
          <p:cNvSpPr txBox="1"/>
          <p:nvPr/>
        </p:nvSpPr>
        <p:spPr>
          <a:xfrm>
            <a:off x="2551300" y="3618863"/>
            <a:ext cx="6169557" cy="869842"/>
          </a:xfrm>
          <a:prstGeom prst="rect">
            <a:avLst/>
          </a:prstGeom>
        </p:spPr>
        <p:txBody>
          <a:bodyPr lIns="0" tIns="0" rIns="0" bIns="0" rtlCol="0" anchor="t">
            <a:spAutoFit/>
          </a:bodyPr>
          <a:lstStyle/>
          <a:p>
            <a:pPr algn="ctr">
              <a:lnSpc>
                <a:spcPts val="3500"/>
              </a:lnSpc>
            </a:pPr>
            <a:r>
              <a:rPr lang="en-US" sz="2500" b="1">
                <a:solidFill>
                  <a:srgbClr val="4D4034"/>
                </a:solidFill>
                <a:latin typeface="Asap Bold" panose="020F0804030202060203"/>
                <a:ea typeface="Asap Bold" panose="020F0804030202060203"/>
                <a:cs typeface="Asap Bold" panose="020F0804030202060203"/>
                <a:sym typeface="Asap Bold" panose="020F0804030202060203"/>
              </a:rPr>
              <a:t>3.1. Khách hàng mục tiêu của quán cà phê</a:t>
            </a:r>
            <a:endParaRPr lang="en-US" sz="2500" b="1">
              <a:solidFill>
                <a:srgbClr val="4D4034"/>
              </a:solidFill>
              <a:latin typeface="Asap Bold" panose="020F0804030202060203"/>
              <a:ea typeface="Asap Bold" panose="020F0804030202060203"/>
              <a:cs typeface="Asap Bold" panose="020F0804030202060203"/>
              <a:sym typeface="Asap Bold" panose="020F0804030202060203"/>
            </a:endParaRPr>
          </a:p>
          <a:p>
            <a:pPr algn="ctr">
              <a:lnSpc>
                <a:spcPts val="3500"/>
              </a:lnSpc>
            </a:pPr>
          </a:p>
        </p:txBody>
      </p:sp>
      <p:sp>
        <p:nvSpPr>
          <p:cNvPr id="19" name="TextBox 19"/>
          <p:cNvSpPr txBox="1"/>
          <p:nvPr/>
        </p:nvSpPr>
        <p:spPr>
          <a:xfrm>
            <a:off x="2737999" y="4803030"/>
            <a:ext cx="5796159" cy="2566670"/>
          </a:xfrm>
          <a:prstGeom prst="rect">
            <a:avLst/>
          </a:prstGeom>
        </p:spPr>
        <p:txBody>
          <a:bodyPr lIns="0" tIns="0" rIns="0" bIns="0" rtlCol="0" anchor="t">
            <a:spAutoFit/>
          </a:bodyPr>
          <a:lstStyle/>
          <a:p>
            <a:pPr marL="528955" lvl="1" indent="-264795" algn="l">
              <a:lnSpc>
                <a:spcPts val="3430"/>
              </a:lnSpc>
              <a:buFont typeface="Arial" panose="020B0604020202020204"/>
              <a:buChar char="•"/>
            </a:pPr>
            <a:r>
              <a:rPr lang="en-US" sz="2450">
                <a:solidFill>
                  <a:srgbClr val="4D4034"/>
                </a:solidFill>
                <a:latin typeface="Asap" panose="020F0504030202060203"/>
                <a:ea typeface="Asap" panose="020F0504030202060203"/>
                <a:cs typeface="Asap" panose="020F0504030202060203"/>
                <a:sym typeface="Asap" panose="020F0504030202060203"/>
              </a:rPr>
              <a:t>Độ tuổi: Từ 18 đến 40 tuổi.</a:t>
            </a:r>
            <a:endParaRPr lang="en-US" sz="2450">
              <a:solidFill>
                <a:srgbClr val="4D4034"/>
              </a:solidFill>
              <a:latin typeface="Asap" panose="020F0504030202060203"/>
              <a:ea typeface="Asap" panose="020F0504030202060203"/>
              <a:cs typeface="Asap" panose="020F0504030202060203"/>
              <a:sym typeface="Asap" panose="020F0504030202060203"/>
            </a:endParaRPr>
          </a:p>
          <a:p>
            <a:pPr marL="528955" lvl="1" indent="-264795" algn="l">
              <a:lnSpc>
                <a:spcPts val="3430"/>
              </a:lnSpc>
              <a:buFont typeface="Arial" panose="020B0604020202020204"/>
              <a:buChar char="•"/>
            </a:pPr>
            <a:r>
              <a:rPr lang="en-US" sz="2450">
                <a:solidFill>
                  <a:srgbClr val="4D4034"/>
                </a:solidFill>
                <a:latin typeface="Asap" panose="020F0504030202060203"/>
                <a:ea typeface="Asap" panose="020F0504030202060203"/>
                <a:cs typeface="Asap" panose="020F0504030202060203"/>
                <a:sym typeface="Asap" panose="020F0504030202060203"/>
              </a:rPr>
              <a:t>Thói quen:</a:t>
            </a:r>
            <a:endParaRPr lang="en-US" sz="2450">
              <a:solidFill>
                <a:srgbClr val="4D4034"/>
              </a:solidFill>
              <a:latin typeface="Asap" panose="020F0504030202060203"/>
              <a:ea typeface="Asap" panose="020F0504030202060203"/>
              <a:cs typeface="Asap" panose="020F0504030202060203"/>
              <a:sym typeface="Asap" panose="020F0504030202060203"/>
            </a:endParaRPr>
          </a:p>
          <a:p>
            <a:pPr algn="l">
              <a:lnSpc>
                <a:spcPts val="3430"/>
              </a:lnSpc>
            </a:pPr>
            <a:r>
              <a:rPr lang="en-US" sz="2450">
                <a:solidFill>
                  <a:srgbClr val="4D4034"/>
                </a:solidFill>
                <a:latin typeface="Asap" panose="020F0504030202060203"/>
                <a:ea typeface="Asap" panose="020F0504030202060203"/>
                <a:cs typeface="Asap" panose="020F0504030202060203"/>
                <a:sym typeface="Asap" panose="020F0504030202060203"/>
              </a:rPr>
              <a:t>Yêu thích các loại cà phê đặc sản.</a:t>
            </a:r>
            <a:endParaRPr lang="en-US" sz="2450">
              <a:solidFill>
                <a:srgbClr val="4D4034"/>
              </a:solidFill>
              <a:latin typeface="Asap" panose="020F0504030202060203"/>
              <a:ea typeface="Asap" panose="020F0504030202060203"/>
              <a:cs typeface="Asap" panose="020F0504030202060203"/>
              <a:sym typeface="Asap" panose="020F0504030202060203"/>
            </a:endParaRPr>
          </a:p>
          <a:p>
            <a:pPr algn="l">
              <a:lnSpc>
                <a:spcPts val="3430"/>
              </a:lnSpc>
            </a:pPr>
            <a:r>
              <a:rPr lang="en-US" sz="2450">
                <a:solidFill>
                  <a:srgbClr val="4D4034"/>
                </a:solidFill>
                <a:latin typeface="Asap" panose="020F0504030202060203"/>
                <a:ea typeface="Asap" panose="020F0504030202060203"/>
                <a:cs typeface="Asap" panose="020F0504030202060203"/>
                <a:sym typeface="Asap" panose="020F0504030202060203"/>
              </a:rPr>
              <a:t>Thường xuyên tìm kiếm thông tin và mua sắm qua internet.</a:t>
            </a:r>
            <a:endParaRPr lang="en-US" sz="2450">
              <a:solidFill>
                <a:srgbClr val="4D4034"/>
              </a:solidFill>
              <a:latin typeface="Asap" panose="020F0504030202060203"/>
              <a:ea typeface="Asap" panose="020F0504030202060203"/>
              <a:cs typeface="Asap" panose="020F0504030202060203"/>
              <a:sym typeface="Asap" panose="020F0504030202060203"/>
            </a:endParaRPr>
          </a:p>
          <a:p>
            <a:pPr algn="l">
              <a:lnSpc>
                <a:spcPts val="3430"/>
              </a:lnSpc>
            </a:pPr>
          </a:p>
        </p:txBody>
      </p:sp>
      <p:sp>
        <p:nvSpPr>
          <p:cNvPr id="20" name="TextBox 20"/>
          <p:cNvSpPr txBox="1"/>
          <p:nvPr/>
        </p:nvSpPr>
        <p:spPr>
          <a:xfrm>
            <a:off x="10068817" y="3653572"/>
            <a:ext cx="5915200" cy="835133"/>
          </a:xfrm>
          <a:prstGeom prst="rect">
            <a:avLst/>
          </a:prstGeom>
        </p:spPr>
        <p:txBody>
          <a:bodyPr lIns="0" tIns="0" rIns="0" bIns="0" rtlCol="0" anchor="t">
            <a:spAutoFit/>
          </a:bodyPr>
          <a:lstStyle/>
          <a:p>
            <a:pPr algn="ctr">
              <a:lnSpc>
                <a:spcPts val="3325"/>
              </a:lnSpc>
            </a:pPr>
            <a:r>
              <a:rPr lang="en-US" sz="2500" b="1">
                <a:solidFill>
                  <a:srgbClr val="4D4034"/>
                </a:solidFill>
                <a:latin typeface="Asap Bold" panose="020F0804030202060203"/>
                <a:ea typeface="Asap Bold" panose="020F0804030202060203"/>
                <a:cs typeface="Asap Bold" panose="020F0804030202060203"/>
                <a:sym typeface="Asap Bold" panose="020F0804030202060203"/>
              </a:rPr>
              <a:t>3.2. Đặc điểm người dùng website:</a:t>
            </a:r>
            <a:endParaRPr lang="en-US" sz="2500" b="1">
              <a:solidFill>
                <a:srgbClr val="4D4034"/>
              </a:solidFill>
              <a:latin typeface="Asap Bold" panose="020F0804030202060203"/>
              <a:ea typeface="Asap Bold" panose="020F0804030202060203"/>
              <a:cs typeface="Asap Bold" panose="020F0804030202060203"/>
              <a:sym typeface="Asap Bold" panose="020F0804030202060203"/>
            </a:endParaRPr>
          </a:p>
          <a:p>
            <a:pPr marL="0" lvl="1" indent="0" algn="ctr">
              <a:lnSpc>
                <a:spcPts val="3325"/>
              </a:lnSpc>
            </a:pPr>
          </a:p>
        </p:txBody>
      </p:sp>
      <p:sp>
        <p:nvSpPr>
          <p:cNvPr id="21" name="TextBox 21"/>
          <p:cNvSpPr txBox="1"/>
          <p:nvPr/>
        </p:nvSpPr>
        <p:spPr>
          <a:xfrm>
            <a:off x="10085461" y="5086350"/>
            <a:ext cx="5898557" cy="1999115"/>
          </a:xfrm>
          <a:prstGeom prst="rect">
            <a:avLst/>
          </a:prstGeom>
        </p:spPr>
        <p:txBody>
          <a:bodyPr lIns="0" tIns="0" rIns="0" bIns="0" rtlCol="0" anchor="t">
            <a:spAutoFit/>
          </a:bodyPr>
          <a:lstStyle/>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 Có nhu cầu tra cứu thông tin sản phẩm, đặt hàng online.</a:t>
            </a:r>
            <a:endParaRPr lang="en-US" sz="2300">
              <a:solidFill>
                <a:srgbClr val="4D4034"/>
              </a:solidFill>
              <a:latin typeface="Asap" panose="020F0504030202060203"/>
              <a:ea typeface="Asap" panose="020F0504030202060203"/>
              <a:cs typeface="Asap" panose="020F0504030202060203"/>
              <a:sym typeface="Asap" panose="020F0504030202060203"/>
            </a:endParaRPr>
          </a:p>
          <a:p>
            <a:pPr marL="496570" lvl="1" indent="-248285" algn="l">
              <a:lnSpc>
                <a:spcPts val="3220"/>
              </a:lnSpc>
              <a:buFont typeface="Arial" panose="020B0604020202020204"/>
              <a:buChar char="•"/>
            </a:pPr>
            <a:r>
              <a:rPr lang="en-US" sz="2300">
                <a:solidFill>
                  <a:srgbClr val="4D4034"/>
                </a:solidFill>
                <a:latin typeface="Asap" panose="020F0504030202060203"/>
                <a:ea typeface="Asap" panose="020F0504030202060203"/>
                <a:cs typeface="Asap" panose="020F0504030202060203"/>
                <a:sym typeface="Asap" panose="020F0504030202060203"/>
              </a:rPr>
              <a:t>Sử dụng máy tính hoặc thiết bị di động để truy cập website</a:t>
            </a:r>
            <a:endParaRPr lang="en-US" sz="2300">
              <a:solidFill>
                <a:srgbClr val="4D4034"/>
              </a:solidFill>
              <a:latin typeface="Asap" panose="020F0504030202060203"/>
              <a:ea typeface="Asap" panose="020F0504030202060203"/>
              <a:cs typeface="Asap" panose="020F0504030202060203"/>
              <a:sym typeface="Asap" panose="020F0504030202060203"/>
            </a:endParaRPr>
          </a:p>
          <a:p>
            <a:pPr algn="l">
              <a:lnSpc>
                <a:spcPts val="3220"/>
              </a:lnSpc>
            </a:pPr>
          </a:p>
        </p:txBody>
      </p:sp>
      <p:sp>
        <p:nvSpPr>
          <p:cNvPr id="22" name="TextBox 22"/>
          <p:cNvSpPr txBox="1"/>
          <p:nvPr/>
        </p:nvSpPr>
        <p:spPr>
          <a:xfrm>
            <a:off x="5683424" y="921752"/>
            <a:ext cx="6572237" cy="764339"/>
          </a:xfrm>
          <a:prstGeom prst="rect">
            <a:avLst/>
          </a:prstGeom>
        </p:spPr>
        <p:txBody>
          <a:bodyPr lIns="0" tIns="0" rIns="0" bIns="0" rtlCol="0" anchor="t">
            <a:spAutoFit/>
          </a:bodyPr>
          <a:lstStyle/>
          <a:p>
            <a:pPr marL="0" lvl="0" indent="0" algn="ctr">
              <a:lnSpc>
                <a:spcPts val="5770"/>
              </a:lnSpc>
              <a:spcBef>
                <a:spcPct val="0"/>
              </a:spcBef>
            </a:pPr>
            <a:r>
              <a:rPr lang="en-US" sz="6075" b="1" spc="-182">
                <a:solidFill>
                  <a:srgbClr val="4D4034"/>
                </a:solidFill>
                <a:latin typeface="Faustina Bold" panose="00000800000000000000"/>
                <a:ea typeface="Faustina Bold" panose="00000800000000000000"/>
                <a:cs typeface="Faustina Bold" panose="00000800000000000000"/>
                <a:sym typeface="Faustina Bold" panose="00000800000000000000"/>
              </a:rPr>
              <a:t>3. Đối tượng</a:t>
            </a:r>
            <a:endParaRPr lang="en-US" sz="6075" b="1" spc="-182">
              <a:solidFill>
                <a:srgbClr val="4D4034"/>
              </a:solidFill>
              <a:latin typeface="Faustina Bold" panose="00000800000000000000"/>
              <a:ea typeface="Faustina Bold" panose="00000800000000000000"/>
              <a:cs typeface="Faustina Bold" panose="00000800000000000000"/>
              <a:sym typeface="Faustina Bold" panose="00000800000000000000"/>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7368</Words>
  <Application>WPS Presentation</Application>
  <PresentationFormat>On-screen Show (4:3)</PresentationFormat>
  <Paragraphs>277</Paragraphs>
  <Slides>20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SimSun</vt:lpstr>
      <vt:lpstr>Wingdings</vt:lpstr>
      <vt:lpstr>Faustina</vt:lpstr>
      <vt:lpstr>Asap Bold</vt:lpstr>
      <vt:lpstr>Asap</vt:lpstr>
      <vt:lpstr>Faustina Bold</vt:lpstr>
      <vt:lpstr>Arial</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WEB</dc:title>
  <dc:creator/>
  <cp:lastModifiedBy>11T3.20. Lê Phạm Anh Khoa</cp:lastModifiedBy>
  <cp:revision>2</cp:revision>
  <dcterms:created xsi:type="dcterms:W3CDTF">2006-08-16T00:00:00Z</dcterms:created>
  <dcterms:modified xsi:type="dcterms:W3CDTF">2024-11-20T15:54:02Z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ACB7930553F848B68D74FBE6B2FAF1C0_13</vt:lpwstr>
  </property>
  <property fmtid="{D5CDD505-2E9C-101B-9397-08002B2CF9AE}" pid="3" name="KSOProductBuildVer">
    <vt:lpwstr>2057-12.2.0.18639</vt:lpwstr>
  </property>
</Properties>
</file>